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4" r:id="rId21"/>
  </p:sldIdLst>
  <p:sldSz cx="18288000" cy="10287000"/>
  <p:notesSz cx="6858000" cy="9144000"/>
  <p:embeddedFontLst>
    <p:embeddedFont>
      <p:font typeface="Arial Bold" panose="020B0704020202020204" pitchFamily="34" charset="0"/>
      <p:regular r:id="rId22"/>
      <p:bold r:id="rId23"/>
    </p:embeddedFont>
    <p:embeddedFont>
      <p:font typeface="Montserrat Semi-Bold" panose="020B0604020202020204" charset="0"/>
      <p:regular r:id="rId24"/>
    </p:embeddedFont>
    <p:embeddedFont>
      <p:font typeface="Montserrat Ultra-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sv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grpSp>
        <p:nvGrpSpPr>
          <p:cNvPr id="2" name="Group 2"/>
          <p:cNvGrpSpPr/>
          <p:nvPr/>
        </p:nvGrpSpPr>
        <p:grpSpPr>
          <a:xfrm>
            <a:off x="8063014" y="6348447"/>
            <a:ext cx="9735557" cy="2220866"/>
            <a:chOff x="0" y="0"/>
            <a:chExt cx="2564097" cy="584920"/>
          </a:xfrm>
        </p:grpSpPr>
        <p:sp>
          <p:nvSpPr>
            <p:cNvPr id="3" name="Freeform 3"/>
            <p:cNvSpPr/>
            <p:nvPr/>
          </p:nvSpPr>
          <p:spPr>
            <a:xfrm>
              <a:off x="0" y="0"/>
              <a:ext cx="2564097" cy="584920"/>
            </a:xfrm>
            <a:custGeom>
              <a:avLst/>
              <a:gdLst/>
              <a:ahLst/>
              <a:cxnLst/>
              <a:rect l="l" t="t" r="r" b="b"/>
              <a:pathLst>
                <a:path w="2564097" h="584920">
                  <a:moveTo>
                    <a:pt x="79522" y="0"/>
                  </a:moveTo>
                  <a:lnTo>
                    <a:pt x="2484575" y="0"/>
                  </a:lnTo>
                  <a:cubicBezTo>
                    <a:pt x="2505666" y="0"/>
                    <a:pt x="2525893" y="8378"/>
                    <a:pt x="2540806" y="23291"/>
                  </a:cubicBezTo>
                  <a:cubicBezTo>
                    <a:pt x="2555719" y="38205"/>
                    <a:pt x="2564097" y="58432"/>
                    <a:pt x="2564097" y="79522"/>
                  </a:cubicBezTo>
                  <a:lnTo>
                    <a:pt x="2564097" y="505397"/>
                  </a:lnTo>
                  <a:cubicBezTo>
                    <a:pt x="2564097" y="526488"/>
                    <a:pt x="2555719" y="546715"/>
                    <a:pt x="2540806" y="561628"/>
                  </a:cubicBezTo>
                  <a:cubicBezTo>
                    <a:pt x="2525893" y="576541"/>
                    <a:pt x="2505666" y="584920"/>
                    <a:pt x="2484575" y="584920"/>
                  </a:cubicBezTo>
                  <a:lnTo>
                    <a:pt x="79522" y="584920"/>
                  </a:lnTo>
                  <a:cubicBezTo>
                    <a:pt x="58432" y="584920"/>
                    <a:pt x="38205" y="576541"/>
                    <a:pt x="23291" y="561628"/>
                  </a:cubicBezTo>
                  <a:cubicBezTo>
                    <a:pt x="8378" y="546715"/>
                    <a:pt x="0" y="526488"/>
                    <a:pt x="0" y="505397"/>
                  </a:cubicBezTo>
                  <a:lnTo>
                    <a:pt x="0" y="79522"/>
                  </a:lnTo>
                  <a:cubicBezTo>
                    <a:pt x="0" y="58432"/>
                    <a:pt x="8378" y="38205"/>
                    <a:pt x="23291" y="23291"/>
                  </a:cubicBezTo>
                  <a:cubicBezTo>
                    <a:pt x="38205" y="8378"/>
                    <a:pt x="58432" y="0"/>
                    <a:pt x="79522" y="0"/>
                  </a:cubicBezTo>
                  <a:close/>
                </a:path>
              </a:pathLst>
            </a:custGeom>
            <a:solidFill>
              <a:srgbClr val="2657C1"/>
            </a:solidFill>
          </p:spPr>
        </p:sp>
        <p:sp>
          <p:nvSpPr>
            <p:cNvPr id="4" name="TextBox 4"/>
            <p:cNvSpPr txBox="1"/>
            <p:nvPr/>
          </p:nvSpPr>
          <p:spPr>
            <a:xfrm>
              <a:off x="0" y="-47625"/>
              <a:ext cx="2564097" cy="632545"/>
            </a:xfrm>
            <a:prstGeom prst="rect">
              <a:avLst/>
            </a:prstGeom>
          </p:spPr>
          <p:txBody>
            <a:bodyPr lIns="50800" tIns="50800" rIns="50800" bIns="50800" rtlCol="0" anchor="ctr"/>
            <a:lstStyle/>
            <a:p>
              <a:pPr algn="ctr">
                <a:lnSpc>
                  <a:spcPts val="3151"/>
                </a:lnSpc>
              </a:pPr>
              <a:endParaRPr/>
            </a:p>
          </p:txBody>
        </p:sp>
      </p:grpSp>
      <p:sp>
        <p:nvSpPr>
          <p:cNvPr id="5" name="Freeform 5"/>
          <p:cNvSpPr/>
          <p:nvPr/>
        </p:nvSpPr>
        <p:spPr>
          <a:xfrm>
            <a:off x="829408" y="1338895"/>
            <a:ext cx="6454967" cy="8076003"/>
          </a:xfrm>
          <a:custGeom>
            <a:avLst/>
            <a:gdLst/>
            <a:ahLst/>
            <a:cxnLst/>
            <a:rect l="l" t="t" r="r" b="b"/>
            <a:pathLst>
              <a:path w="6454967" h="8076003">
                <a:moveTo>
                  <a:pt x="0" y="0"/>
                </a:moveTo>
                <a:lnTo>
                  <a:pt x="6454967" y="0"/>
                </a:lnTo>
                <a:lnTo>
                  <a:pt x="6454967" y="8076003"/>
                </a:lnTo>
                <a:lnTo>
                  <a:pt x="0" y="807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7259300" y="900322"/>
            <a:ext cx="2486513" cy="2486513"/>
          </a:xfrm>
          <a:custGeom>
            <a:avLst/>
            <a:gdLst/>
            <a:ahLst/>
            <a:cxnLst/>
            <a:rect l="l" t="t" r="r" b="b"/>
            <a:pathLst>
              <a:path w="2486513" h="2486513">
                <a:moveTo>
                  <a:pt x="0" y="0"/>
                </a:moveTo>
                <a:lnTo>
                  <a:pt x="2486513" y="0"/>
                </a:lnTo>
                <a:lnTo>
                  <a:pt x="2486513" y="2486513"/>
                </a:lnTo>
                <a:lnTo>
                  <a:pt x="0" y="2486513"/>
                </a:lnTo>
                <a:lnTo>
                  <a:pt x="0" y="0"/>
                </a:lnTo>
                <a:close/>
              </a:path>
            </a:pathLst>
          </a:custGeom>
          <a:blipFill>
            <a:blip r:embed="rId4"/>
            <a:stretch>
              <a:fillRect/>
            </a:stretch>
          </a:blipFill>
        </p:spPr>
      </p:sp>
      <p:sp>
        <p:nvSpPr>
          <p:cNvPr id="7" name="TextBox 7"/>
          <p:cNvSpPr txBox="1"/>
          <p:nvPr/>
        </p:nvSpPr>
        <p:spPr>
          <a:xfrm>
            <a:off x="8063014" y="2229304"/>
            <a:ext cx="9196286" cy="2103754"/>
          </a:xfrm>
          <a:prstGeom prst="rect">
            <a:avLst/>
          </a:prstGeom>
        </p:spPr>
        <p:txBody>
          <a:bodyPr lIns="0" tIns="0" rIns="0" bIns="0" rtlCol="0" anchor="t">
            <a:spAutoFit/>
          </a:bodyPr>
          <a:lstStyle/>
          <a:p>
            <a:pPr algn="ctr">
              <a:lnSpc>
                <a:spcPts val="5334"/>
              </a:lnSpc>
            </a:pPr>
            <a:r>
              <a:rPr lang="en-US" sz="5499" spc="-54" dirty="0" err="1">
                <a:solidFill>
                  <a:srgbClr val="2657C1"/>
                </a:solidFill>
                <a:latin typeface="Arial"/>
                <a:ea typeface="Arial"/>
                <a:cs typeface="Arial"/>
                <a:sym typeface="Arial"/>
              </a:rPr>
              <a:t>Phân</a:t>
            </a:r>
            <a:r>
              <a:rPr lang="en-US" sz="5499" spc="-54" dirty="0">
                <a:solidFill>
                  <a:srgbClr val="2657C1"/>
                </a:solidFill>
                <a:latin typeface="Arial"/>
                <a:ea typeface="Arial"/>
                <a:cs typeface="Arial"/>
                <a:sym typeface="Arial"/>
              </a:rPr>
              <a:t> </a:t>
            </a:r>
            <a:r>
              <a:rPr lang="en-US" sz="5499" spc="-54" dirty="0" err="1">
                <a:solidFill>
                  <a:srgbClr val="2657C1"/>
                </a:solidFill>
                <a:latin typeface="Arial"/>
                <a:ea typeface="Arial"/>
                <a:cs typeface="Arial"/>
                <a:sym typeface="Arial"/>
              </a:rPr>
              <a:t>tích</a:t>
            </a:r>
            <a:r>
              <a:rPr lang="en-US" sz="5499" spc="-54" dirty="0">
                <a:solidFill>
                  <a:srgbClr val="2657C1"/>
                </a:solidFill>
                <a:latin typeface="Arial"/>
                <a:ea typeface="Arial"/>
                <a:cs typeface="Arial"/>
                <a:sym typeface="Arial"/>
              </a:rPr>
              <a:t> </a:t>
            </a:r>
            <a:r>
              <a:rPr lang="en-US" sz="5499" spc="-54" dirty="0" err="1">
                <a:solidFill>
                  <a:srgbClr val="2657C1"/>
                </a:solidFill>
                <a:latin typeface="Arial"/>
                <a:ea typeface="Arial"/>
                <a:cs typeface="Arial"/>
                <a:sym typeface="Arial"/>
              </a:rPr>
              <a:t>sự</a:t>
            </a:r>
            <a:r>
              <a:rPr lang="en-US" sz="5499" spc="-54" dirty="0">
                <a:solidFill>
                  <a:srgbClr val="2657C1"/>
                </a:solidFill>
                <a:latin typeface="Arial"/>
                <a:ea typeface="Arial"/>
                <a:cs typeface="Arial"/>
                <a:sym typeface="Arial"/>
              </a:rPr>
              <a:t> </a:t>
            </a:r>
            <a:r>
              <a:rPr lang="en-US" sz="5499" spc="-54" dirty="0" err="1">
                <a:solidFill>
                  <a:srgbClr val="2657C1"/>
                </a:solidFill>
                <a:latin typeface="Arial"/>
                <a:ea typeface="Arial"/>
                <a:cs typeface="Arial"/>
                <a:sym typeface="Arial"/>
              </a:rPr>
              <a:t>tiến</a:t>
            </a:r>
            <a:r>
              <a:rPr lang="en-US" sz="5499" spc="-54" dirty="0">
                <a:solidFill>
                  <a:srgbClr val="2657C1"/>
                </a:solidFill>
                <a:latin typeface="Arial"/>
                <a:ea typeface="Arial"/>
                <a:cs typeface="Arial"/>
                <a:sym typeface="Arial"/>
              </a:rPr>
              <a:t> </a:t>
            </a:r>
            <a:r>
              <a:rPr lang="en-US" sz="5499" spc="-54" dirty="0" err="1">
                <a:solidFill>
                  <a:srgbClr val="2657C1"/>
                </a:solidFill>
                <a:latin typeface="Arial"/>
                <a:ea typeface="Arial"/>
                <a:cs typeface="Arial"/>
                <a:sym typeface="Arial"/>
              </a:rPr>
              <a:t>hóa</a:t>
            </a:r>
            <a:r>
              <a:rPr lang="en-US" sz="5499" spc="-54" dirty="0">
                <a:solidFill>
                  <a:srgbClr val="2657C1"/>
                </a:solidFill>
                <a:latin typeface="Arial"/>
                <a:ea typeface="Arial"/>
                <a:cs typeface="Arial"/>
                <a:sym typeface="Arial"/>
              </a:rPr>
              <a:t> </a:t>
            </a:r>
            <a:r>
              <a:rPr lang="en-US" sz="5499" spc="-54" dirty="0" err="1">
                <a:solidFill>
                  <a:srgbClr val="2657C1"/>
                </a:solidFill>
                <a:latin typeface="Arial"/>
                <a:ea typeface="Arial"/>
                <a:cs typeface="Arial"/>
                <a:sym typeface="Arial"/>
              </a:rPr>
              <a:t>của</a:t>
            </a:r>
            <a:r>
              <a:rPr lang="en-US" sz="5499" spc="-54" dirty="0">
                <a:solidFill>
                  <a:srgbClr val="2657C1"/>
                </a:solidFill>
                <a:latin typeface="Arial"/>
                <a:ea typeface="Arial"/>
                <a:cs typeface="Arial"/>
                <a:sym typeface="Arial"/>
              </a:rPr>
              <a:t> </a:t>
            </a:r>
            <a:r>
              <a:rPr lang="en-US" sz="5499" spc="-54" dirty="0" err="1">
                <a:solidFill>
                  <a:srgbClr val="2657C1"/>
                </a:solidFill>
                <a:latin typeface="Arial"/>
                <a:ea typeface="Arial"/>
                <a:cs typeface="Arial"/>
                <a:sym typeface="Arial"/>
              </a:rPr>
              <a:t>các</a:t>
            </a:r>
            <a:r>
              <a:rPr lang="en-US" sz="5499" spc="-54" dirty="0">
                <a:solidFill>
                  <a:srgbClr val="2657C1"/>
                </a:solidFill>
                <a:latin typeface="Arial"/>
                <a:ea typeface="Arial"/>
                <a:cs typeface="Arial"/>
                <a:sym typeface="Arial"/>
              </a:rPr>
              <a:t> </a:t>
            </a:r>
            <a:r>
              <a:rPr lang="en-US" sz="5499" spc="-54" dirty="0" err="1">
                <a:solidFill>
                  <a:srgbClr val="2657C1"/>
                </a:solidFill>
                <a:latin typeface="Arial"/>
                <a:ea typeface="Arial"/>
                <a:cs typeface="Arial"/>
                <a:sym typeface="Arial"/>
              </a:rPr>
              <a:t>hình</a:t>
            </a:r>
            <a:r>
              <a:rPr lang="en-US" sz="5499" spc="-54" dirty="0">
                <a:solidFill>
                  <a:srgbClr val="2657C1"/>
                </a:solidFill>
                <a:latin typeface="Arial"/>
                <a:ea typeface="Arial"/>
                <a:cs typeface="Arial"/>
                <a:sym typeface="Arial"/>
              </a:rPr>
              <a:t> </a:t>
            </a:r>
            <a:r>
              <a:rPr lang="en-US" sz="5499" spc="-54" dirty="0" err="1">
                <a:solidFill>
                  <a:srgbClr val="2657C1"/>
                </a:solidFill>
                <a:latin typeface="Arial"/>
                <a:ea typeface="Arial"/>
                <a:cs typeface="Arial"/>
                <a:sym typeface="Arial"/>
              </a:rPr>
              <a:t>thức</a:t>
            </a:r>
            <a:r>
              <a:rPr lang="en-US" sz="5499" spc="-54" dirty="0">
                <a:solidFill>
                  <a:srgbClr val="2657C1"/>
                </a:solidFill>
                <a:latin typeface="Arial"/>
                <a:ea typeface="Arial"/>
                <a:cs typeface="Arial"/>
                <a:sym typeface="Arial"/>
              </a:rPr>
              <a:t> </a:t>
            </a:r>
            <a:r>
              <a:rPr lang="en-US" sz="5499" spc="-54" dirty="0" err="1">
                <a:solidFill>
                  <a:srgbClr val="2657C1"/>
                </a:solidFill>
                <a:latin typeface="Arial"/>
                <a:ea typeface="Arial"/>
                <a:cs typeface="Arial"/>
                <a:sym typeface="Arial"/>
              </a:rPr>
              <a:t>tấn</a:t>
            </a:r>
            <a:r>
              <a:rPr lang="en-US" sz="5499" spc="-54" dirty="0">
                <a:solidFill>
                  <a:srgbClr val="2657C1"/>
                </a:solidFill>
                <a:latin typeface="Arial"/>
                <a:ea typeface="Arial"/>
                <a:cs typeface="Arial"/>
                <a:sym typeface="Arial"/>
              </a:rPr>
              <a:t> </a:t>
            </a:r>
            <a:r>
              <a:rPr lang="en-US" sz="5499" spc="-54" dirty="0" err="1">
                <a:solidFill>
                  <a:srgbClr val="2657C1"/>
                </a:solidFill>
                <a:latin typeface="Arial"/>
                <a:ea typeface="Arial"/>
                <a:cs typeface="Arial"/>
                <a:sym typeface="Arial"/>
              </a:rPr>
              <a:t>công</a:t>
            </a:r>
            <a:r>
              <a:rPr lang="en-US" sz="5499" spc="-54" dirty="0">
                <a:solidFill>
                  <a:srgbClr val="2657C1"/>
                </a:solidFill>
                <a:latin typeface="Arial"/>
                <a:ea typeface="Arial"/>
                <a:cs typeface="Arial"/>
                <a:sym typeface="Arial"/>
              </a:rPr>
              <a:t> </a:t>
            </a:r>
            <a:r>
              <a:rPr lang="en-US" sz="5499" spc="-54" dirty="0" err="1">
                <a:solidFill>
                  <a:srgbClr val="2657C1"/>
                </a:solidFill>
                <a:latin typeface="Arial"/>
                <a:ea typeface="Arial"/>
                <a:cs typeface="Arial"/>
                <a:sym typeface="Arial"/>
              </a:rPr>
              <a:t>mạng</a:t>
            </a:r>
            <a:r>
              <a:rPr lang="en-US" sz="5499" spc="-54" dirty="0">
                <a:solidFill>
                  <a:srgbClr val="2657C1"/>
                </a:solidFill>
                <a:latin typeface="Arial"/>
                <a:ea typeface="Arial"/>
                <a:cs typeface="Arial"/>
                <a:sym typeface="Arial"/>
              </a:rPr>
              <a:t> </a:t>
            </a:r>
            <a:r>
              <a:rPr lang="en-US" sz="5499" spc="-54" dirty="0" err="1">
                <a:solidFill>
                  <a:srgbClr val="2657C1"/>
                </a:solidFill>
                <a:latin typeface="Arial"/>
                <a:ea typeface="Arial"/>
                <a:cs typeface="Arial"/>
                <a:sym typeface="Arial"/>
              </a:rPr>
              <a:t>từ</a:t>
            </a:r>
            <a:r>
              <a:rPr lang="en-US" sz="5499" spc="-54" dirty="0">
                <a:solidFill>
                  <a:srgbClr val="2657C1"/>
                </a:solidFill>
                <a:latin typeface="Arial"/>
                <a:ea typeface="Arial"/>
                <a:cs typeface="Arial"/>
                <a:sym typeface="Arial"/>
              </a:rPr>
              <a:t> </a:t>
            </a:r>
            <a:r>
              <a:rPr lang="en-US" sz="5499" spc="-54" dirty="0" err="1">
                <a:solidFill>
                  <a:srgbClr val="2657C1"/>
                </a:solidFill>
                <a:latin typeface="Arial"/>
                <a:ea typeface="Arial"/>
                <a:cs typeface="Arial"/>
                <a:sym typeface="Arial"/>
              </a:rPr>
              <a:t>thập</a:t>
            </a:r>
            <a:r>
              <a:rPr lang="en-US" sz="5499" spc="-54" dirty="0">
                <a:solidFill>
                  <a:srgbClr val="2657C1"/>
                </a:solidFill>
                <a:latin typeface="Arial"/>
                <a:ea typeface="Arial"/>
                <a:cs typeface="Arial"/>
                <a:sym typeface="Arial"/>
              </a:rPr>
              <a:t> </a:t>
            </a:r>
            <a:r>
              <a:rPr lang="en-US" sz="5499" spc="-54" dirty="0" err="1">
                <a:solidFill>
                  <a:srgbClr val="2657C1"/>
                </a:solidFill>
                <a:latin typeface="Arial"/>
                <a:ea typeface="Arial"/>
                <a:cs typeface="Arial"/>
                <a:sym typeface="Arial"/>
              </a:rPr>
              <a:t>niên</a:t>
            </a:r>
            <a:r>
              <a:rPr lang="en-US" sz="5499" spc="-54" dirty="0">
                <a:solidFill>
                  <a:srgbClr val="2657C1"/>
                </a:solidFill>
                <a:latin typeface="Arial"/>
                <a:ea typeface="Arial"/>
                <a:cs typeface="Arial"/>
                <a:sym typeface="Arial"/>
              </a:rPr>
              <a:t> 1990 </a:t>
            </a:r>
            <a:r>
              <a:rPr lang="en-US" sz="5499" spc="-54" dirty="0" err="1">
                <a:solidFill>
                  <a:srgbClr val="2657C1"/>
                </a:solidFill>
                <a:latin typeface="Arial"/>
                <a:ea typeface="Arial"/>
                <a:cs typeface="Arial"/>
                <a:sym typeface="Arial"/>
              </a:rPr>
              <a:t>đến</a:t>
            </a:r>
            <a:r>
              <a:rPr lang="en-US" sz="5499" spc="-54" dirty="0">
                <a:solidFill>
                  <a:srgbClr val="2657C1"/>
                </a:solidFill>
                <a:latin typeface="Arial"/>
                <a:ea typeface="Arial"/>
                <a:cs typeface="Arial"/>
                <a:sym typeface="Arial"/>
              </a:rPr>
              <a:t> nay</a:t>
            </a:r>
          </a:p>
        </p:txBody>
      </p:sp>
      <p:sp>
        <p:nvSpPr>
          <p:cNvPr id="8" name="Freeform 8"/>
          <p:cNvSpPr/>
          <p:nvPr/>
        </p:nvSpPr>
        <p:spPr>
          <a:xfrm>
            <a:off x="-1686627" y="8759894"/>
            <a:ext cx="4029515" cy="4029515"/>
          </a:xfrm>
          <a:custGeom>
            <a:avLst/>
            <a:gdLst/>
            <a:ahLst/>
            <a:cxnLst/>
            <a:rect l="l" t="t" r="r" b="b"/>
            <a:pathLst>
              <a:path w="4029515" h="4029515">
                <a:moveTo>
                  <a:pt x="0" y="0"/>
                </a:moveTo>
                <a:lnTo>
                  <a:pt x="4029515" y="0"/>
                </a:lnTo>
                <a:lnTo>
                  <a:pt x="4029515" y="4029515"/>
                </a:lnTo>
                <a:lnTo>
                  <a:pt x="0" y="4029515"/>
                </a:lnTo>
                <a:lnTo>
                  <a:pt x="0" y="0"/>
                </a:lnTo>
                <a:close/>
              </a:path>
            </a:pathLst>
          </a:custGeom>
          <a:blipFill>
            <a:blip r:embed="rId4"/>
            <a:stretch>
              <a:fillRect/>
            </a:stretch>
          </a:blipFill>
        </p:spPr>
      </p:sp>
      <p:sp>
        <p:nvSpPr>
          <p:cNvPr id="9" name="Freeform 9"/>
          <p:cNvSpPr/>
          <p:nvPr/>
        </p:nvSpPr>
        <p:spPr>
          <a:xfrm>
            <a:off x="16322382" y="4600527"/>
            <a:ext cx="776370" cy="776370"/>
          </a:xfrm>
          <a:custGeom>
            <a:avLst/>
            <a:gdLst/>
            <a:ahLst/>
            <a:cxnLst/>
            <a:rect l="l" t="t" r="r" b="b"/>
            <a:pathLst>
              <a:path w="776370" h="776370">
                <a:moveTo>
                  <a:pt x="0" y="0"/>
                </a:moveTo>
                <a:lnTo>
                  <a:pt x="776370" y="0"/>
                </a:lnTo>
                <a:lnTo>
                  <a:pt x="776370" y="776370"/>
                </a:lnTo>
                <a:lnTo>
                  <a:pt x="0" y="7763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6527499" y="8569313"/>
            <a:ext cx="3521003" cy="3521003"/>
          </a:xfrm>
          <a:custGeom>
            <a:avLst/>
            <a:gdLst/>
            <a:ahLst/>
            <a:cxnLst/>
            <a:rect l="l" t="t" r="r" b="b"/>
            <a:pathLst>
              <a:path w="3521003" h="3521003">
                <a:moveTo>
                  <a:pt x="0" y="0"/>
                </a:moveTo>
                <a:lnTo>
                  <a:pt x="3521002" y="0"/>
                </a:lnTo>
                <a:lnTo>
                  <a:pt x="3521002" y="3521003"/>
                </a:lnTo>
                <a:lnTo>
                  <a:pt x="0" y="35210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0" y="0"/>
            <a:ext cx="18288000" cy="213007"/>
            <a:chOff x="0" y="0"/>
            <a:chExt cx="4816593" cy="56101"/>
          </a:xfrm>
        </p:grpSpPr>
        <p:sp>
          <p:nvSpPr>
            <p:cNvPr id="12" name="Freeform 12"/>
            <p:cNvSpPr/>
            <p:nvPr/>
          </p:nvSpPr>
          <p:spPr>
            <a:xfrm>
              <a:off x="0" y="0"/>
              <a:ext cx="4816592" cy="56101"/>
            </a:xfrm>
            <a:custGeom>
              <a:avLst/>
              <a:gdLst/>
              <a:ahLst/>
              <a:cxnLst/>
              <a:rect l="l" t="t" r="r" b="b"/>
              <a:pathLst>
                <a:path w="4816592" h="56101">
                  <a:moveTo>
                    <a:pt x="0" y="0"/>
                  </a:moveTo>
                  <a:lnTo>
                    <a:pt x="4816592" y="0"/>
                  </a:lnTo>
                  <a:lnTo>
                    <a:pt x="4816592" y="56101"/>
                  </a:lnTo>
                  <a:lnTo>
                    <a:pt x="0" y="56101"/>
                  </a:lnTo>
                  <a:close/>
                </a:path>
              </a:pathLst>
            </a:custGeom>
            <a:solidFill>
              <a:srgbClr val="182D88"/>
            </a:solidFill>
          </p:spPr>
        </p:sp>
        <p:sp>
          <p:nvSpPr>
            <p:cNvPr id="13" name="TextBox 13"/>
            <p:cNvSpPr txBox="1"/>
            <p:nvPr/>
          </p:nvSpPr>
          <p:spPr>
            <a:xfrm>
              <a:off x="0" y="-47625"/>
              <a:ext cx="4816593" cy="103726"/>
            </a:xfrm>
            <a:prstGeom prst="rect">
              <a:avLst/>
            </a:prstGeom>
          </p:spPr>
          <p:txBody>
            <a:bodyPr lIns="50800" tIns="50800" rIns="50800" bIns="50800" rtlCol="0" anchor="ctr"/>
            <a:lstStyle/>
            <a:p>
              <a:pPr algn="ctr">
                <a:lnSpc>
                  <a:spcPts val="3151"/>
                </a:lnSpc>
              </a:pPr>
              <a:endParaRPr/>
            </a:p>
          </p:txBody>
        </p:sp>
      </p:grpSp>
      <p:sp>
        <p:nvSpPr>
          <p:cNvPr id="14" name="TextBox 14"/>
          <p:cNvSpPr txBox="1"/>
          <p:nvPr/>
        </p:nvSpPr>
        <p:spPr>
          <a:xfrm>
            <a:off x="8827498" y="1273214"/>
            <a:ext cx="7667318" cy="669925"/>
          </a:xfrm>
          <a:prstGeom prst="rect">
            <a:avLst/>
          </a:prstGeom>
        </p:spPr>
        <p:txBody>
          <a:bodyPr lIns="0" tIns="0" rIns="0" bIns="0" rtlCol="0" anchor="t">
            <a:spAutoFit/>
          </a:bodyPr>
          <a:lstStyle/>
          <a:p>
            <a:pPr algn="ctr">
              <a:lnSpc>
                <a:spcPts val="4850"/>
              </a:lnSpc>
            </a:pPr>
            <a:r>
              <a:rPr lang="en-US" sz="5000" b="1" dirty="0">
                <a:solidFill>
                  <a:srgbClr val="2657C1"/>
                </a:solidFill>
                <a:latin typeface="Arial Bold"/>
                <a:ea typeface="Arial Bold"/>
                <a:cs typeface="Arial Bold"/>
                <a:sym typeface="Arial Bold"/>
              </a:rPr>
              <a:t>AN NINH MẠNG</a:t>
            </a:r>
          </a:p>
        </p:txBody>
      </p:sp>
      <p:sp>
        <p:nvSpPr>
          <p:cNvPr id="15" name="TextBox 15"/>
          <p:cNvSpPr txBox="1"/>
          <p:nvPr/>
        </p:nvSpPr>
        <p:spPr>
          <a:xfrm>
            <a:off x="9028734" y="6343525"/>
            <a:ext cx="7681833" cy="2135459"/>
          </a:xfrm>
          <a:prstGeom prst="rect">
            <a:avLst/>
          </a:prstGeom>
        </p:spPr>
        <p:txBody>
          <a:bodyPr lIns="0" tIns="0" rIns="0" bIns="0" rtlCol="0" anchor="t">
            <a:spAutoFit/>
          </a:bodyPr>
          <a:lstStyle/>
          <a:p>
            <a:pPr algn="ctr">
              <a:lnSpc>
                <a:spcPts val="5672"/>
              </a:lnSpc>
            </a:pPr>
            <a:r>
              <a:rPr lang="en-US" sz="4051">
                <a:solidFill>
                  <a:srgbClr val="F7F7F7"/>
                </a:solidFill>
                <a:latin typeface="Arial"/>
                <a:ea typeface="Arial"/>
                <a:cs typeface="Arial"/>
                <a:sym typeface="Arial"/>
              </a:rPr>
              <a:t>Đề tài thực hiện bởi: </a:t>
            </a:r>
          </a:p>
          <a:p>
            <a:pPr algn="ctr">
              <a:lnSpc>
                <a:spcPts val="5672"/>
              </a:lnSpc>
            </a:pPr>
            <a:r>
              <a:rPr lang="en-US" sz="4051">
                <a:solidFill>
                  <a:srgbClr val="F7F7F7"/>
                </a:solidFill>
                <a:latin typeface="Arial"/>
                <a:ea typeface="Arial"/>
                <a:cs typeface="Arial"/>
                <a:sym typeface="Arial"/>
              </a:rPr>
              <a:t>Đỗ Tiến Thắng - 97133</a:t>
            </a:r>
          </a:p>
          <a:p>
            <a:pPr marL="0" lvl="0" indent="0" algn="ctr">
              <a:lnSpc>
                <a:spcPts val="5672"/>
              </a:lnSpc>
              <a:spcBef>
                <a:spcPct val="0"/>
              </a:spcBef>
            </a:pPr>
            <a:r>
              <a:rPr lang="en-US" sz="4051">
                <a:solidFill>
                  <a:srgbClr val="F7F7F7"/>
                </a:solidFill>
                <a:latin typeface="Arial"/>
                <a:ea typeface="Arial"/>
                <a:cs typeface="Arial"/>
                <a:sym typeface="Arial"/>
              </a:rPr>
              <a:t>Trần Minh Hiếu - 98552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459174" y="1817894"/>
            <a:ext cx="1308590" cy="130859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6" name="AutoShape 6"/>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grpSp>
        <p:nvGrpSpPr>
          <p:cNvPr id="7" name="Group 7"/>
          <p:cNvGrpSpPr/>
          <p:nvPr/>
        </p:nvGrpSpPr>
        <p:grpSpPr>
          <a:xfrm>
            <a:off x="459174" y="4524042"/>
            <a:ext cx="1308590" cy="130859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0" name="Group 10"/>
          <p:cNvGrpSpPr/>
          <p:nvPr/>
        </p:nvGrpSpPr>
        <p:grpSpPr>
          <a:xfrm>
            <a:off x="459174" y="7404944"/>
            <a:ext cx="1308590" cy="130859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3" name="Freeform 13"/>
          <p:cNvSpPr/>
          <p:nvPr/>
        </p:nvSpPr>
        <p:spPr>
          <a:xfrm>
            <a:off x="15942775" y="6018362"/>
            <a:ext cx="2283721" cy="4268638"/>
          </a:xfrm>
          <a:custGeom>
            <a:avLst/>
            <a:gdLst/>
            <a:ahLst/>
            <a:cxnLst/>
            <a:rect l="l" t="t" r="r" b="b"/>
            <a:pathLst>
              <a:path w="2283721" h="4268638">
                <a:moveTo>
                  <a:pt x="0" y="0"/>
                </a:moveTo>
                <a:lnTo>
                  <a:pt x="2283722" y="0"/>
                </a:lnTo>
                <a:lnTo>
                  <a:pt x="2283722" y="4268638"/>
                </a:lnTo>
                <a:lnTo>
                  <a:pt x="0" y="4268638"/>
                </a:lnTo>
                <a:lnTo>
                  <a:pt x="0" y="0"/>
                </a:lnTo>
                <a:close/>
              </a:path>
            </a:pathLst>
          </a:custGeom>
          <a:blipFill>
            <a:blip r:embed="rId3"/>
            <a:stretch>
              <a:fillRect/>
            </a:stretch>
          </a:blipFill>
        </p:spPr>
      </p:sp>
      <p:sp>
        <p:nvSpPr>
          <p:cNvPr id="14" name="TextBox 14"/>
          <p:cNvSpPr txBox="1"/>
          <p:nvPr/>
        </p:nvSpPr>
        <p:spPr>
          <a:xfrm>
            <a:off x="8441228" y="9702276"/>
            <a:ext cx="1621100" cy="399648"/>
          </a:xfrm>
          <a:prstGeom prst="rect">
            <a:avLst/>
          </a:prstGeom>
        </p:spPr>
        <p:txBody>
          <a:bodyPr lIns="0" tIns="0" rIns="0" bIns="0" rtlCol="0" anchor="t">
            <a:spAutoFit/>
          </a:bodyPr>
          <a:lstStyle/>
          <a:p>
            <a:pPr algn="l">
              <a:lnSpc>
                <a:spcPts val="3172"/>
              </a:lnSpc>
            </a:pPr>
            <a:r>
              <a:rPr lang="en-US" sz="2265" b="1">
                <a:solidFill>
                  <a:srgbClr val="006CCD"/>
                </a:solidFill>
                <a:latin typeface="Arial Bold"/>
                <a:ea typeface="Arial Bold"/>
                <a:cs typeface="Arial Bold"/>
                <a:sym typeface="Arial Bold"/>
              </a:rPr>
              <a:t>Page 09</a:t>
            </a:r>
          </a:p>
        </p:txBody>
      </p:sp>
      <p:sp>
        <p:nvSpPr>
          <p:cNvPr id="15" name="TextBox 15"/>
          <p:cNvSpPr txBox="1"/>
          <p:nvPr/>
        </p:nvSpPr>
        <p:spPr>
          <a:xfrm>
            <a:off x="10169708" y="3059207"/>
            <a:ext cx="7727064" cy="598275"/>
          </a:xfrm>
          <a:prstGeom prst="rect">
            <a:avLst/>
          </a:prstGeom>
        </p:spPr>
        <p:txBody>
          <a:bodyPr lIns="0" tIns="0" rIns="0" bIns="0" rtlCol="0" anchor="t">
            <a:spAutoFit/>
          </a:bodyPr>
          <a:lstStyle/>
          <a:p>
            <a:pPr algn="ctr">
              <a:lnSpc>
                <a:spcPts val="4265"/>
              </a:lnSpc>
            </a:pPr>
            <a:r>
              <a:rPr lang="en-US" sz="4792" b="1">
                <a:solidFill>
                  <a:srgbClr val="3E67C8"/>
                </a:solidFill>
                <a:latin typeface="Arial Bold"/>
                <a:ea typeface="Arial Bold"/>
                <a:cs typeface="Arial Bold"/>
                <a:sym typeface="Arial Bold"/>
              </a:rPr>
              <a:t>“Kỷ nguyên Ransomware”</a:t>
            </a:r>
          </a:p>
        </p:txBody>
      </p:sp>
      <p:sp>
        <p:nvSpPr>
          <p:cNvPr id="16" name="TextBox 16"/>
          <p:cNvSpPr txBox="1"/>
          <p:nvPr/>
        </p:nvSpPr>
        <p:spPr>
          <a:xfrm>
            <a:off x="10169708" y="2161396"/>
            <a:ext cx="7835125" cy="773987"/>
          </a:xfrm>
          <a:prstGeom prst="rect">
            <a:avLst/>
          </a:prstGeom>
        </p:spPr>
        <p:txBody>
          <a:bodyPr lIns="0" tIns="0" rIns="0" bIns="0" rtlCol="0" anchor="t">
            <a:spAutoFit/>
          </a:bodyPr>
          <a:lstStyle/>
          <a:p>
            <a:pPr algn="l">
              <a:lnSpc>
                <a:spcPts val="5438"/>
              </a:lnSpc>
            </a:pPr>
            <a:r>
              <a:rPr lang="en-US" sz="6110" b="1">
                <a:solidFill>
                  <a:srgbClr val="3E67C8"/>
                </a:solidFill>
                <a:latin typeface="Arial Bold"/>
                <a:ea typeface="Arial Bold"/>
                <a:cs typeface="Arial Bold"/>
                <a:sym typeface="Arial Bold"/>
              </a:rPr>
              <a:t>Giai đoạn 2016-2019</a:t>
            </a:r>
          </a:p>
        </p:txBody>
      </p:sp>
      <p:sp>
        <p:nvSpPr>
          <p:cNvPr id="17" name="TextBox 17"/>
          <p:cNvSpPr txBox="1"/>
          <p:nvPr/>
        </p:nvSpPr>
        <p:spPr>
          <a:xfrm>
            <a:off x="779060" y="2121976"/>
            <a:ext cx="8964969" cy="2790825"/>
          </a:xfrm>
          <a:prstGeom prst="rect">
            <a:avLst/>
          </a:prstGeom>
        </p:spPr>
        <p:txBody>
          <a:bodyPr lIns="0" tIns="0" rIns="0" bIns="0" rtlCol="0" anchor="t">
            <a:spAutoFit/>
          </a:bodyPr>
          <a:lstStyle/>
          <a:p>
            <a:pPr marL="539749" lvl="1" indent="-269875" algn="l">
              <a:lnSpc>
                <a:spcPts val="3749"/>
              </a:lnSpc>
              <a:buFont typeface="Arial"/>
              <a:buChar char="•"/>
            </a:pPr>
            <a:r>
              <a:rPr lang="en-US" sz="2499">
                <a:solidFill>
                  <a:srgbClr val="3E67C8"/>
                </a:solidFill>
                <a:latin typeface="Arial"/>
                <a:ea typeface="Arial"/>
                <a:cs typeface="Arial"/>
                <a:sym typeface="Arial"/>
              </a:rPr>
              <a:t>WannaCry (2017): Worm ransomware khai thác lỗ hổng EternalBlue (do NSA rò rỉ), nhiễm 200.000 máy ở 150 quốc gia, ảnh hưởng NHS (Anh) và FedEx. Thiệt hại: 4-8 tỷ USD, do Triều Tiên nghi ngờ. Đây là ví dụ đầu tiên của ransomware toàn cầu, thúc đẩy vá lỗi khẩn cấp.</a:t>
            </a:r>
          </a:p>
          <a:p>
            <a:pPr algn="l">
              <a:lnSpc>
                <a:spcPts val="3749"/>
              </a:lnSpc>
            </a:pPr>
            <a:endParaRPr lang="en-US" sz="2499">
              <a:solidFill>
                <a:srgbClr val="3E67C8"/>
              </a:solidFill>
              <a:latin typeface="Arial"/>
              <a:ea typeface="Arial"/>
              <a:cs typeface="Arial"/>
              <a:sym typeface="Arial"/>
            </a:endParaRPr>
          </a:p>
        </p:txBody>
      </p:sp>
      <p:sp>
        <p:nvSpPr>
          <p:cNvPr id="18" name="TextBox 18"/>
          <p:cNvSpPr txBox="1"/>
          <p:nvPr/>
        </p:nvSpPr>
        <p:spPr>
          <a:xfrm>
            <a:off x="779060" y="4827076"/>
            <a:ext cx="8964969" cy="2790825"/>
          </a:xfrm>
          <a:prstGeom prst="rect">
            <a:avLst/>
          </a:prstGeom>
        </p:spPr>
        <p:txBody>
          <a:bodyPr lIns="0" tIns="0" rIns="0" bIns="0" rtlCol="0" anchor="t">
            <a:spAutoFit/>
          </a:bodyPr>
          <a:lstStyle/>
          <a:p>
            <a:pPr marL="539749" lvl="1" indent="-269875" algn="l">
              <a:lnSpc>
                <a:spcPts val="3749"/>
              </a:lnSpc>
              <a:buFont typeface="Arial"/>
              <a:buChar char="•"/>
            </a:pPr>
            <a:r>
              <a:rPr lang="en-US" sz="2499">
                <a:solidFill>
                  <a:srgbClr val="3E67C8"/>
                </a:solidFill>
                <a:latin typeface="Arial"/>
                <a:ea typeface="Arial"/>
                <a:cs typeface="Arial"/>
                <a:sym typeface="Arial"/>
              </a:rPr>
              <a:t>NotPetya (2017): Ban đầu nhắm Ukraine (qua phần mềm kế toán M.E.Doc), lan rộng toàn cầu, ảnh hưởng Maersk, Merck và FedEx. Thiệt hại &gt;10 tỷ USD, do Nga thực hiện như vũ khí lai (wiper + ransomware). Đặc trưng: Không tập trung tiền chuộc mà phá hoại.</a:t>
            </a:r>
          </a:p>
          <a:p>
            <a:pPr algn="l">
              <a:lnSpc>
                <a:spcPts val="3749"/>
              </a:lnSpc>
            </a:pPr>
            <a:endParaRPr lang="en-US" sz="2499">
              <a:solidFill>
                <a:srgbClr val="3E67C8"/>
              </a:solidFill>
              <a:latin typeface="Arial"/>
              <a:ea typeface="Arial"/>
              <a:cs typeface="Arial"/>
              <a:sym typeface="Arial"/>
            </a:endParaRPr>
          </a:p>
        </p:txBody>
      </p:sp>
      <p:sp>
        <p:nvSpPr>
          <p:cNvPr id="19" name="TextBox 19"/>
          <p:cNvSpPr txBox="1"/>
          <p:nvPr/>
        </p:nvSpPr>
        <p:spPr>
          <a:xfrm>
            <a:off x="779060" y="7777824"/>
            <a:ext cx="8964969" cy="2324100"/>
          </a:xfrm>
          <a:prstGeom prst="rect">
            <a:avLst/>
          </a:prstGeom>
        </p:spPr>
        <p:txBody>
          <a:bodyPr lIns="0" tIns="0" rIns="0" bIns="0" rtlCol="0" anchor="t">
            <a:spAutoFit/>
          </a:bodyPr>
          <a:lstStyle/>
          <a:p>
            <a:pPr marL="539749" lvl="1" indent="-269875" algn="l">
              <a:lnSpc>
                <a:spcPts val="3749"/>
              </a:lnSpc>
              <a:buFont typeface="Arial"/>
              <a:buChar char="•"/>
            </a:pPr>
            <a:r>
              <a:rPr lang="en-US" sz="2499">
                <a:solidFill>
                  <a:srgbClr val="3E67C8"/>
                </a:solidFill>
                <a:latin typeface="Arial"/>
                <a:ea typeface="Arial"/>
                <a:cs typeface="Arial"/>
                <a:sym typeface="Arial"/>
              </a:rPr>
              <a:t>SamSam (2016-2018): Nhóm Iran tấn công qua RDP brute-force, nhắm chính quyền Mỹ (Atlanta, thiệt hại 17 triệu USD). Sử dụng công cụ tùy chỉnh, đòi chuộc cao (lên đến 1 triệu USD).</a:t>
            </a:r>
          </a:p>
          <a:p>
            <a:pPr algn="l">
              <a:lnSpc>
                <a:spcPts val="3749"/>
              </a:lnSpc>
            </a:pPr>
            <a:endParaRPr lang="en-US" sz="2499">
              <a:solidFill>
                <a:srgbClr val="3E67C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a:off x="-43923" y="1881140"/>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sp>
        <p:nvSpPr>
          <p:cNvPr id="4" name="Freeform 4"/>
          <p:cNvSpPr/>
          <p:nvPr/>
        </p:nvSpPr>
        <p:spPr>
          <a:xfrm>
            <a:off x="11978118" y="2136749"/>
            <a:ext cx="6190978" cy="6754909"/>
          </a:xfrm>
          <a:custGeom>
            <a:avLst/>
            <a:gdLst/>
            <a:ahLst/>
            <a:cxnLst/>
            <a:rect l="l" t="t" r="r" b="b"/>
            <a:pathLst>
              <a:path w="6190978" h="6754909">
                <a:moveTo>
                  <a:pt x="0" y="0"/>
                </a:moveTo>
                <a:lnTo>
                  <a:pt x="6190978" y="0"/>
                </a:lnTo>
                <a:lnTo>
                  <a:pt x="6190978" y="6754909"/>
                </a:lnTo>
                <a:lnTo>
                  <a:pt x="0" y="6754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8333450" y="9321989"/>
            <a:ext cx="1621100" cy="383138"/>
          </a:xfrm>
          <a:prstGeom prst="rect">
            <a:avLst/>
          </a:prstGeom>
        </p:spPr>
        <p:txBody>
          <a:bodyPr lIns="0" tIns="0" rIns="0" bIns="0" rtlCol="0" anchor="t">
            <a:spAutoFit/>
          </a:bodyPr>
          <a:lstStyle/>
          <a:p>
            <a:pPr algn="l">
              <a:lnSpc>
                <a:spcPts val="3032"/>
              </a:lnSpc>
            </a:pPr>
            <a:r>
              <a:rPr lang="en-US" sz="2165" b="1">
                <a:solidFill>
                  <a:srgbClr val="006CCD"/>
                </a:solidFill>
                <a:latin typeface="Arial Bold"/>
                <a:ea typeface="Arial Bold"/>
                <a:cs typeface="Arial Bold"/>
                <a:sym typeface="Arial Bold"/>
              </a:rPr>
              <a:t>Page 10</a:t>
            </a:r>
          </a:p>
        </p:txBody>
      </p:sp>
      <p:grpSp>
        <p:nvGrpSpPr>
          <p:cNvPr id="6" name="Group 6"/>
          <p:cNvGrpSpPr/>
          <p:nvPr/>
        </p:nvGrpSpPr>
        <p:grpSpPr>
          <a:xfrm>
            <a:off x="10861018" y="2503391"/>
            <a:ext cx="2650891" cy="265089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flipH="1" flipV="1">
            <a:off x="-2151592" y="1028700"/>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5">
              <a:alphaModFix amt="31000"/>
            </a:blip>
            <a:stretch>
              <a:fillRect/>
            </a:stretch>
          </a:blipFill>
        </p:spPr>
      </p:sp>
      <p:grpSp>
        <p:nvGrpSpPr>
          <p:cNvPr id="10" name="Group 10"/>
          <p:cNvGrpSpPr/>
          <p:nvPr/>
        </p:nvGrpSpPr>
        <p:grpSpPr>
          <a:xfrm>
            <a:off x="811835" y="3715098"/>
            <a:ext cx="955929" cy="95592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3" name="TextBox 13"/>
          <p:cNvSpPr txBox="1"/>
          <p:nvPr/>
        </p:nvSpPr>
        <p:spPr>
          <a:xfrm>
            <a:off x="1028700" y="3862272"/>
            <a:ext cx="10033022" cy="3257550"/>
          </a:xfrm>
          <a:prstGeom prst="rect">
            <a:avLst/>
          </a:prstGeom>
        </p:spPr>
        <p:txBody>
          <a:bodyPr lIns="0" tIns="0" rIns="0" bIns="0" rtlCol="0" anchor="t">
            <a:spAutoFit/>
          </a:bodyPr>
          <a:lstStyle/>
          <a:p>
            <a:pPr marL="539749" lvl="1" indent="-269875" algn="l">
              <a:lnSpc>
                <a:spcPts val="3749"/>
              </a:lnSpc>
              <a:buFont typeface="Arial"/>
              <a:buChar char="•"/>
            </a:pPr>
            <a:r>
              <a:rPr lang="en-US" sz="2499">
                <a:solidFill>
                  <a:srgbClr val="3E67C8"/>
                </a:solidFill>
                <a:latin typeface="Arial"/>
                <a:ea typeface="Arial"/>
                <a:cs typeface="Arial"/>
                <a:sym typeface="Arial"/>
              </a:rPr>
              <a:t>Giai đoạn này chứng kiến sự "khủng hoảng" của các tấn công chuỗi cung ứng (supply chain attacks), nơi kẻ tấn công nhắm vào nhà cung cấp phần mềm/dịch vụ đáng tin cậy để lan rộng đến hàng nghìn nạn nhân gián tiếp. Đại dịch COVID-19 thúc đẩy chuyển đổi số, làm lộ lỗ hổng, dẫn đến "apocalypse" với các vụ việc quy mô lớn, ảnh hưởng toàn cầu và làm sụp đổ lòng tin vào bên thứ ba.</a:t>
            </a:r>
          </a:p>
          <a:p>
            <a:pPr algn="l">
              <a:lnSpc>
                <a:spcPts val="3749"/>
              </a:lnSpc>
            </a:pPr>
            <a:endParaRPr lang="en-US" sz="2499">
              <a:solidFill>
                <a:srgbClr val="3E67C8"/>
              </a:solidFill>
              <a:latin typeface="Arial"/>
              <a:ea typeface="Arial"/>
              <a:cs typeface="Arial"/>
              <a:sym typeface="Arial"/>
            </a:endParaRPr>
          </a:p>
        </p:txBody>
      </p:sp>
      <p:grpSp>
        <p:nvGrpSpPr>
          <p:cNvPr id="14" name="Group 14"/>
          <p:cNvGrpSpPr/>
          <p:nvPr/>
        </p:nvGrpSpPr>
        <p:grpSpPr>
          <a:xfrm>
            <a:off x="811835" y="7391415"/>
            <a:ext cx="955929" cy="95592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7" name="TextBox 17"/>
          <p:cNvSpPr txBox="1"/>
          <p:nvPr/>
        </p:nvSpPr>
        <p:spPr>
          <a:xfrm>
            <a:off x="1089945" y="7501008"/>
            <a:ext cx="9714537" cy="1390650"/>
          </a:xfrm>
          <a:prstGeom prst="rect">
            <a:avLst/>
          </a:prstGeom>
        </p:spPr>
        <p:txBody>
          <a:bodyPr lIns="0" tIns="0" rIns="0" bIns="0" rtlCol="0" anchor="t">
            <a:spAutoFit/>
          </a:bodyPr>
          <a:lstStyle/>
          <a:p>
            <a:pPr marL="539749" lvl="1" indent="-269875" algn="l">
              <a:lnSpc>
                <a:spcPts val="3749"/>
              </a:lnSpc>
              <a:buFont typeface="Arial"/>
              <a:buChar char="•"/>
            </a:pPr>
            <a:r>
              <a:rPr lang="en-US" sz="2499" dirty="0" err="1">
                <a:solidFill>
                  <a:srgbClr val="3E67C8"/>
                </a:solidFill>
                <a:latin typeface="Arial"/>
                <a:ea typeface="Arial"/>
                <a:cs typeface="Arial"/>
                <a:sym typeface="Arial"/>
              </a:rPr>
              <a:t>Đặc</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trưng</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chính</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Tấn</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công</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gián</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tiếp</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và</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lan</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rộng</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kết</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hợp</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động</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lực</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lại</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bằng</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các</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phương</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pháp</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chính</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như</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là</a:t>
            </a:r>
            <a:r>
              <a:rPr lang="en-US" sz="2499" dirty="0">
                <a:solidFill>
                  <a:srgbClr val="3E67C8"/>
                </a:solidFill>
                <a:latin typeface="Arial"/>
                <a:ea typeface="Arial"/>
                <a:cs typeface="Arial"/>
                <a:sym typeface="Arial"/>
              </a:rPr>
              <a:t> Trojan </a:t>
            </a:r>
            <a:r>
              <a:rPr lang="en-US" sz="2499" dirty="0" err="1">
                <a:solidFill>
                  <a:srgbClr val="3E67C8"/>
                </a:solidFill>
                <a:latin typeface="Arial"/>
                <a:ea typeface="Arial"/>
                <a:cs typeface="Arial"/>
                <a:sym typeface="Arial"/>
              </a:rPr>
              <a:t>hoá</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bản</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cập</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nhật</a:t>
            </a:r>
            <a:r>
              <a:rPr lang="en-US" sz="2499" dirty="0">
                <a:solidFill>
                  <a:srgbClr val="3E67C8"/>
                </a:solidFill>
                <a:latin typeface="Arial"/>
                <a:ea typeface="Arial"/>
                <a:cs typeface="Arial"/>
                <a:sym typeface="Arial"/>
              </a:rPr>
              <a:t> / malicious build hay </a:t>
            </a:r>
            <a:r>
              <a:rPr lang="en-US" sz="2499" dirty="0" err="1">
                <a:solidFill>
                  <a:srgbClr val="3E67C8"/>
                </a:solidFill>
                <a:latin typeface="Arial"/>
                <a:ea typeface="Arial"/>
                <a:cs typeface="Arial"/>
                <a:sym typeface="Arial"/>
              </a:rPr>
              <a:t>là</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giả</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mạo</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và</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tấn</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công</a:t>
            </a:r>
            <a:r>
              <a:rPr lang="en-US" sz="2499" dirty="0">
                <a:solidFill>
                  <a:srgbClr val="3E67C8"/>
                </a:solidFill>
                <a:latin typeface="Arial"/>
                <a:ea typeface="Arial"/>
                <a:cs typeface="Arial"/>
                <a:sym typeface="Arial"/>
              </a:rPr>
              <a:t> </a:t>
            </a:r>
            <a:r>
              <a:rPr lang="en-US" sz="2499" dirty="0" err="1">
                <a:solidFill>
                  <a:srgbClr val="3E67C8"/>
                </a:solidFill>
                <a:latin typeface="Arial"/>
                <a:ea typeface="Arial"/>
                <a:cs typeface="Arial"/>
                <a:sym typeface="Arial"/>
              </a:rPr>
              <a:t>chuỗi</a:t>
            </a:r>
            <a:r>
              <a:rPr lang="en-US" sz="2499" dirty="0">
                <a:solidFill>
                  <a:srgbClr val="3E67C8"/>
                </a:solidFill>
                <a:latin typeface="Arial"/>
                <a:ea typeface="Arial"/>
                <a:cs typeface="Arial"/>
                <a:sym typeface="Arial"/>
              </a:rPr>
              <a:t> ,...</a:t>
            </a:r>
          </a:p>
        </p:txBody>
      </p:sp>
      <p:sp>
        <p:nvSpPr>
          <p:cNvPr id="18" name="TextBox 18"/>
          <p:cNvSpPr txBox="1"/>
          <p:nvPr/>
        </p:nvSpPr>
        <p:spPr>
          <a:xfrm>
            <a:off x="1767764" y="2052590"/>
            <a:ext cx="9841580" cy="773987"/>
          </a:xfrm>
          <a:prstGeom prst="rect">
            <a:avLst/>
          </a:prstGeom>
        </p:spPr>
        <p:txBody>
          <a:bodyPr lIns="0" tIns="0" rIns="0" bIns="0" rtlCol="0" anchor="t">
            <a:spAutoFit/>
          </a:bodyPr>
          <a:lstStyle/>
          <a:p>
            <a:pPr algn="l">
              <a:lnSpc>
                <a:spcPts val="5438"/>
              </a:lnSpc>
            </a:pPr>
            <a:r>
              <a:rPr lang="en-US" sz="6110" b="1">
                <a:solidFill>
                  <a:srgbClr val="3E67C8"/>
                </a:solidFill>
                <a:latin typeface="Arial Bold"/>
                <a:ea typeface="Arial Bold"/>
                <a:cs typeface="Arial Bold"/>
                <a:sym typeface="Arial Bold"/>
              </a:rPr>
              <a:t>Giai đoạn 2020-2023</a:t>
            </a:r>
          </a:p>
        </p:txBody>
      </p:sp>
      <p:sp>
        <p:nvSpPr>
          <p:cNvPr id="19" name="TextBox 19"/>
          <p:cNvSpPr txBox="1"/>
          <p:nvPr/>
        </p:nvSpPr>
        <p:spPr>
          <a:xfrm>
            <a:off x="-70798" y="2914102"/>
            <a:ext cx="10875281" cy="598275"/>
          </a:xfrm>
          <a:prstGeom prst="rect">
            <a:avLst/>
          </a:prstGeom>
        </p:spPr>
        <p:txBody>
          <a:bodyPr lIns="0" tIns="0" rIns="0" bIns="0" rtlCol="0" anchor="t">
            <a:spAutoFit/>
          </a:bodyPr>
          <a:lstStyle/>
          <a:p>
            <a:pPr algn="ctr">
              <a:lnSpc>
                <a:spcPts val="4265"/>
              </a:lnSpc>
            </a:pPr>
            <a:r>
              <a:rPr lang="en-US" sz="4792" b="1">
                <a:solidFill>
                  <a:srgbClr val="3E67C8"/>
                </a:solidFill>
                <a:latin typeface="Arial Bold"/>
                <a:ea typeface="Arial Bold"/>
                <a:cs typeface="Arial Bold"/>
                <a:sym typeface="Arial Bold"/>
              </a:rPr>
              <a:t>“SUPPLY CHAIN APOCALYPYSE”</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sp>
        <p:nvSpPr>
          <p:cNvPr id="4" name="Freeform 4"/>
          <p:cNvSpPr/>
          <p:nvPr/>
        </p:nvSpPr>
        <p:spPr>
          <a:xfrm>
            <a:off x="11978118" y="2136749"/>
            <a:ext cx="6190978" cy="6754909"/>
          </a:xfrm>
          <a:custGeom>
            <a:avLst/>
            <a:gdLst/>
            <a:ahLst/>
            <a:cxnLst/>
            <a:rect l="l" t="t" r="r" b="b"/>
            <a:pathLst>
              <a:path w="6190978" h="6754909">
                <a:moveTo>
                  <a:pt x="0" y="0"/>
                </a:moveTo>
                <a:lnTo>
                  <a:pt x="6190978" y="0"/>
                </a:lnTo>
                <a:lnTo>
                  <a:pt x="6190978" y="6754909"/>
                </a:lnTo>
                <a:lnTo>
                  <a:pt x="0" y="6754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8333450" y="9543712"/>
            <a:ext cx="1621100" cy="383138"/>
          </a:xfrm>
          <a:prstGeom prst="rect">
            <a:avLst/>
          </a:prstGeom>
        </p:spPr>
        <p:txBody>
          <a:bodyPr lIns="0" tIns="0" rIns="0" bIns="0" rtlCol="0" anchor="t">
            <a:spAutoFit/>
          </a:bodyPr>
          <a:lstStyle/>
          <a:p>
            <a:pPr algn="l">
              <a:lnSpc>
                <a:spcPts val="3032"/>
              </a:lnSpc>
            </a:pPr>
            <a:r>
              <a:rPr lang="en-US" sz="2165" b="1">
                <a:solidFill>
                  <a:srgbClr val="006CCD"/>
                </a:solidFill>
                <a:latin typeface="Arial Bold"/>
                <a:ea typeface="Arial Bold"/>
                <a:cs typeface="Arial Bold"/>
                <a:sym typeface="Arial Bold"/>
              </a:rPr>
              <a:t>Page 11</a:t>
            </a:r>
          </a:p>
        </p:txBody>
      </p:sp>
      <p:grpSp>
        <p:nvGrpSpPr>
          <p:cNvPr id="6" name="Group 6"/>
          <p:cNvGrpSpPr/>
          <p:nvPr/>
        </p:nvGrpSpPr>
        <p:grpSpPr>
          <a:xfrm>
            <a:off x="10861018" y="2503391"/>
            <a:ext cx="2650891" cy="265089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flipH="1" flipV="1">
            <a:off x="-1981628" y="1028700"/>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5">
              <a:alphaModFix amt="31000"/>
            </a:blip>
            <a:stretch>
              <a:fillRect/>
            </a:stretch>
          </a:blipFill>
        </p:spPr>
      </p:sp>
      <p:grpSp>
        <p:nvGrpSpPr>
          <p:cNvPr id="10" name="Group 10"/>
          <p:cNvGrpSpPr/>
          <p:nvPr/>
        </p:nvGrpSpPr>
        <p:grpSpPr>
          <a:xfrm>
            <a:off x="817652" y="3581926"/>
            <a:ext cx="955929" cy="95592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3" name="TextBox 13"/>
          <p:cNvSpPr txBox="1"/>
          <p:nvPr/>
        </p:nvSpPr>
        <p:spPr>
          <a:xfrm>
            <a:off x="1028700" y="3743112"/>
            <a:ext cx="10122750" cy="2324100"/>
          </a:xfrm>
          <a:prstGeom prst="rect">
            <a:avLst/>
          </a:prstGeom>
        </p:spPr>
        <p:txBody>
          <a:bodyPr lIns="0" tIns="0" rIns="0" bIns="0" rtlCol="0" anchor="t">
            <a:spAutoFit/>
          </a:bodyPr>
          <a:lstStyle/>
          <a:p>
            <a:pPr marL="539749" lvl="1" indent="-269875" algn="l">
              <a:lnSpc>
                <a:spcPts val="3749"/>
              </a:lnSpc>
              <a:buFont typeface="Arial"/>
              <a:buChar char="•"/>
            </a:pPr>
            <a:r>
              <a:rPr lang="en-US" sz="2499">
                <a:solidFill>
                  <a:srgbClr val="3E67C8"/>
                </a:solidFill>
                <a:latin typeface="Arial"/>
                <a:ea typeface="Arial"/>
                <a:cs typeface="Arial"/>
                <a:sym typeface="Arial"/>
              </a:rPr>
              <a:t>SolarWinds (2020): Nga (Cozy Bear) nhúng mã độc vào Orion software, ảnh hưởng 18.000 tổ chức (chính phủ Mỹ, Microsoft). Thâm nhập 9 tháng, đánh cắp dữ liệu nhạy cảm. Tác động: Dẫn đến Executive Order 14028 của Biden về an ninh chuỗi cung ứng.</a:t>
            </a:r>
          </a:p>
          <a:p>
            <a:pPr algn="l">
              <a:lnSpc>
                <a:spcPts val="3749"/>
              </a:lnSpc>
            </a:pPr>
            <a:endParaRPr lang="en-US" sz="2499">
              <a:solidFill>
                <a:srgbClr val="3E67C8"/>
              </a:solidFill>
              <a:latin typeface="Arial"/>
              <a:ea typeface="Arial"/>
              <a:cs typeface="Arial"/>
              <a:sym typeface="Arial"/>
            </a:endParaRPr>
          </a:p>
        </p:txBody>
      </p:sp>
      <p:grpSp>
        <p:nvGrpSpPr>
          <p:cNvPr id="14" name="Group 14"/>
          <p:cNvGrpSpPr/>
          <p:nvPr/>
        </p:nvGrpSpPr>
        <p:grpSpPr>
          <a:xfrm>
            <a:off x="792785" y="5552356"/>
            <a:ext cx="955929" cy="95592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7" name="TextBox 17"/>
          <p:cNvSpPr txBox="1"/>
          <p:nvPr/>
        </p:nvSpPr>
        <p:spPr>
          <a:xfrm>
            <a:off x="1028700" y="5762412"/>
            <a:ext cx="9565401" cy="1857375"/>
          </a:xfrm>
          <a:prstGeom prst="rect">
            <a:avLst/>
          </a:prstGeom>
        </p:spPr>
        <p:txBody>
          <a:bodyPr lIns="0" tIns="0" rIns="0" bIns="0" rtlCol="0" anchor="t">
            <a:spAutoFit/>
          </a:bodyPr>
          <a:lstStyle/>
          <a:p>
            <a:pPr marL="539749" lvl="1" indent="-269875" algn="l">
              <a:lnSpc>
                <a:spcPts val="3749"/>
              </a:lnSpc>
              <a:buFont typeface="Arial"/>
              <a:buChar char="•"/>
            </a:pPr>
            <a:r>
              <a:rPr lang="en-US" sz="2499">
                <a:solidFill>
                  <a:srgbClr val="3E67C8"/>
                </a:solidFill>
                <a:latin typeface="Arial"/>
                <a:ea typeface="Arial"/>
                <a:cs typeface="Arial"/>
                <a:sym typeface="Arial"/>
              </a:rPr>
              <a:t>Colonial Pipeline (2021): DarkSide ransomware qua VPN yếu, gián đoạn 45% nhiên liệu Đông Mỹ, đòi 4,4 triệu USD (trả 75%). Gây khủng hoảng xăng dầu, chứng minh rủi ro hạ tầng.</a:t>
            </a:r>
          </a:p>
          <a:p>
            <a:pPr algn="l">
              <a:lnSpc>
                <a:spcPts val="3749"/>
              </a:lnSpc>
            </a:pPr>
            <a:endParaRPr lang="en-US" sz="2499">
              <a:solidFill>
                <a:srgbClr val="3E67C8"/>
              </a:solidFill>
              <a:latin typeface="Arial"/>
              <a:ea typeface="Arial"/>
              <a:cs typeface="Arial"/>
              <a:sym typeface="Arial"/>
            </a:endParaRPr>
          </a:p>
        </p:txBody>
      </p:sp>
      <p:sp>
        <p:nvSpPr>
          <p:cNvPr id="18" name="TextBox 18"/>
          <p:cNvSpPr txBox="1"/>
          <p:nvPr/>
        </p:nvSpPr>
        <p:spPr>
          <a:xfrm>
            <a:off x="1528900" y="1970845"/>
            <a:ext cx="8102354" cy="773987"/>
          </a:xfrm>
          <a:prstGeom prst="rect">
            <a:avLst/>
          </a:prstGeom>
        </p:spPr>
        <p:txBody>
          <a:bodyPr lIns="0" tIns="0" rIns="0" bIns="0" rtlCol="0" anchor="t">
            <a:spAutoFit/>
          </a:bodyPr>
          <a:lstStyle/>
          <a:p>
            <a:pPr algn="l">
              <a:lnSpc>
                <a:spcPts val="5438"/>
              </a:lnSpc>
            </a:pPr>
            <a:r>
              <a:rPr lang="en-US" sz="6110" b="1">
                <a:solidFill>
                  <a:srgbClr val="3E67C8"/>
                </a:solidFill>
                <a:latin typeface="Arial Bold"/>
                <a:ea typeface="Arial Bold"/>
                <a:cs typeface="Arial Bold"/>
                <a:sym typeface="Arial Bold"/>
              </a:rPr>
              <a:t>Giai đoạn 2020-2023</a:t>
            </a:r>
          </a:p>
        </p:txBody>
      </p:sp>
      <p:sp>
        <p:nvSpPr>
          <p:cNvPr id="19" name="TextBox 19"/>
          <p:cNvSpPr txBox="1"/>
          <p:nvPr/>
        </p:nvSpPr>
        <p:spPr>
          <a:xfrm>
            <a:off x="0" y="2868656"/>
            <a:ext cx="10875281" cy="598275"/>
          </a:xfrm>
          <a:prstGeom prst="rect">
            <a:avLst/>
          </a:prstGeom>
        </p:spPr>
        <p:txBody>
          <a:bodyPr lIns="0" tIns="0" rIns="0" bIns="0" rtlCol="0" anchor="t">
            <a:spAutoFit/>
          </a:bodyPr>
          <a:lstStyle/>
          <a:p>
            <a:pPr algn="ctr">
              <a:lnSpc>
                <a:spcPts val="4265"/>
              </a:lnSpc>
            </a:pPr>
            <a:r>
              <a:rPr lang="en-US" sz="4792" b="1">
                <a:solidFill>
                  <a:srgbClr val="3E67C8"/>
                </a:solidFill>
                <a:latin typeface="Arial Bold"/>
                <a:ea typeface="Arial Bold"/>
                <a:cs typeface="Arial Bold"/>
                <a:sym typeface="Arial Bold"/>
              </a:rPr>
              <a:t>“SUPPLY CHAIN APOCALYPYSE”</a:t>
            </a:r>
          </a:p>
        </p:txBody>
      </p:sp>
      <p:grpSp>
        <p:nvGrpSpPr>
          <p:cNvPr id="20" name="Group 20"/>
          <p:cNvGrpSpPr/>
          <p:nvPr/>
        </p:nvGrpSpPr>
        <p:grpSpPr>
          <a:xfrm>
            <a:off x="811835" y="7522786"/>
            <a:ext cx="955929" cy="95592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23" name="TextBox 23"/>
          <p:cNvSpPr txBox="1"/>
          <p:nvPr/>
        </p:nvSpPr>
        <p:spPr>
          <a:xfrm>
            <a:off x="1028700" y="7667412"/>
            <a:ext cx="9565401" cy="1857375"/>
          </a:xfrm>
          <a:prstGeom prst="rect">
            <a:avLst/>
          </a:prstGeom>
        </p:spPr>
        <p:txBody>
          <a:bodyPr lIns="0" tIns="0" rIns="0" bIns="0" rtlCol="0" anchor="t">
            <a:spAutoFit/>
          </a:bodyPr>
          <a:lstStyle/>
          <a:p>
            <a:pPr marL="539749" lvl="1" indent="-269875" algn="l">
              <a:lnSpc>
                <a:spcPts val="3749"/>
              </a:lnSpc>
              <a:buFont typeface="Arial"/>
              <a:buChar char="•"/>
            </a:pPr>
            <a:r>
              <a:rPr lang="en-US" sz="2499">
                <a:solidFill>
                  <a:srgbClr val="3E67C8"/>
                </a:solidFill>
                <a:latin typeface="Arial"/>
                <a:ea typeface="Arial"/>
                <a:cs typeface="Arial"/>
                <a:sym typeface="Arial"/>
              </a:rPr>
              <a:t>Log4Shell (2021): Lỗ hổng zero-day trong Log4j (Apache), khai thác bởi nhà nước và tội phạm, ảnh hưởng hàng triệu hệ thống. Dẫn đến "log4j-pocalypse" với hàng nghìn PoC exploits.</a:t>
            </a:r>
          </a:p>
          <a:p>
            <a:pPr algn="l">
              <a:lnSpc>
                <a:spcPts val="3749"/>
              </a:lnSpc>
            </a:pPr>
            <a:endParaRPr lang="en-US" sz="2499">
              <a:solidFill>
                <a:srgbClr val="3E67C8"/>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sp>
        <p:nvSpPr>
          <p:cNvPr id="4" name="Freeform 4"/>
          <p:cNvSpPr/>
          <p:nvPr/>
        </p:nvSpPr>
        <p:spPr>
          <a:xfrm>
            <a:off x="13520769" y="5871353"/>
            <a:ext cx="4767231" cy="4415647"/>
          </a:xfrm>
          <a:custGeom>
            <a:avLst/>
            <a:gdLst/>
            <a:ahLst/>
            <a:cxnLst/>
            <a:rect l="l" t="t" r="r" b="b"/>
            <a:pathLst>
              <a:path w="4767231" h="4415647">
                <a:moveTo>
                  <a:pt x="0" y="0"/>
                </a:moveTo>
                <a:lnTo>
                  <a:pt x="4767231" y="0"/>
                </a:lnTo>
                <a:lnTo>
                  <a:pt x="4767231" y="4415647"/>
                </a:lnTo>
                <a:lnTo>
                  <a:pt x="0" y="4415647"/>
                </a:lnTo>
                <a:lnTo>
                  <a:pt x="0" y="0"/>
                </a:lnTo>
                <a:close/>
              </a:path>
            </a:pathLst>
          </a:custGeom>
          <a:blipFill>
            <a:blip r:embed="rId3"/>
            <a:stretch>
              <a:fillRect/>
            </a:stretch>
          </a:blipFill>
        </p:spPr>
      </p:sp>
      <p:sp>
        <p:nvSpPr>
          <p:cNvPr id="5" name="TextBox 5"/>
          <p:cNvSpPr txBox="1"/>
          <p:nvPr/>
        </p:nvSpPr>
        <p:spPr>
          <a:xfrm>
            <a:off x="8333450" y="9601185"/>
            <a:ext cx="1621100" cy="383138"/>
          </a:xfrm>
          <a:prstGeom prst="rect">
            <a:avLst/>
          </a:prstGeom>
        </p:spPr>
        <p:txBody>
          <a:bodyPr lIns="0" tIns="0" rIns="0" bIns="0" rtlCol="0" anchor="t">
            <a:spAutoFit/>
          </a:bodyPr>
          <a:lstStyle/>
          <a:p>
            <a:pPr algn="l">
              <a:lnSpc>
                <a:spcPts val="3032"/>
              </a:lnSpc>
            </a:pPr>
            <a:r>
              <a:rPr lang="en-US" sz="2165" b="1">
                <a:solidFill>
                  <a:srgbClr val="006CCD"/>
                </a:solidFill>
                <a:latin typeface="Arial Bold"/>
                <a:ea typeface="Arial Bold"/>
                <a:cs typeface="Arial Bold"/>
                <a:sym typeface="Arial Bold"/>
              </a:rPr>
              <a:t>Page 12</a:t>
            </a:r>
          </a:p>
        </p:txBody>
      </p:sp>
      <p:sp>
        <p:nvSpPr>
          <p:cNvPr id="6" name="TextBox 6"/>
          <p:cNvSpPr txBox="1"/>
          <p:nvPr/>
        </p:nvSpPr>
        <p:spPr>
          <a:xfrm>
            <a:off x="517941" y="1907597"/>
            <a:ext cx="17252119" cy="1832305"/>
          </a:xfrm>
          <a:prstGeom prst="rect">
            <a:avLst/>
          </a:prstGeom>
        </p:spPr>
        <p:txBody>
          <a:bodyPr lIns="0" tIns="0" rIns="0" bIns="0" rtlCol="0" anchor="t">
            <a:spAutoFit/>
          </a:bodyPr>
          <a:lstStyle/>
          <a:p>
            <a:pPr algn="ctr">
              <a:lnSpc>
                <a:spcPts val="4600"/>
              </a:lnSpc>
            </a:pPr>
            <a:r>
              <a:rPr lang="en-US" sz="5169" b="1">
                <a:solidFill>
                  <a:srgbClr val="3E67C8"/>
                </a:solidFill>
                <a:latin typeface="Arial Bold"/>
                <a:ea typeface="Arial Bold"/>
                <a:cs typeface="Arial Bold"/>
                <a:sym typeface="Arial Bold"/>
              </a:rPr>
              <a:t>Giai đoạn 2024-2025 : “AI AUTONOMOUS CYBER WEAPON” </a:t>
            </a:r>
          </a:p>
          <a:p>
            <a:pPr algn="l">
              <a:lnSpc>
                <a:spcPts val="4600"/>
              </a:lnSpc>
            </a:pPr>
            <a:endParaRPr lang="en-US" sz="5169" b="1">
              <a:solidFill>
                <a:srgbClr val="3E67C8"/>
              </a:solidFill>
              <a:latin typeface="Arial Bold"/>
              <a:ea typeface="Arial Bold"/>
              <a:cs typeface="Arial Bold"/>
              <a:sym typeface="Arial Bold"/>
            </a:endParaRPr>
          </a:p>
        </p:txBody>
      </p:sp>
      <p:sp>
        <p:nvSpPr>
          <p:cNvPr id="7" name="TextBox 7"/>
          <p:cNvSpPr txBox="1"/>
          <p:nvPr/>
        </p:nvSpPr>
        <p:spPr>
          <a:xfrm>
            <a:off x="589919" y="3644651"/>
            <a:ext cx="13068261" cy="5227320"/>
          </a:xfrm>
          <a:prstGeom prst="rect">
            <a:avLst/>
          </a:prstGeom>
        </p:spPr>
        <p:txBody>
          <a:bodyPr lIns="0" tIns="0" rIns="0" bIns="0" rtlCol="0" anchor="t">
            <a:spAutoFit/>
          </a:bodyPr>
          <a:lstStyle/>
          <a:p>
            <a:pPr marL="604519" lvl="1" indent="-302260" algn="l">
              <a:lnSpc>
                <a:spcPts val="4199"/>
              </a:lnSpc>
              <a:buAutoNum type="arabicPeriod"/>
            </a:pPr>
            <a:r>
              <a:rPr lang="en-US" sz="2799">
                <a:solidFill>
                  <a:srgbClr val="3E67C8"/>
                </a:solidFill>
                <a:latin typeface="Arial"/>
                <a:ea typeface="Arial"/>
                <a:cs typeface="Arial"/>
                <a:sym typeface="Arial"/>
              </a:rPr>
              <a:t> AI-Powered Phishing và Deepfake (2024): Tăng 300% deepfake audio/video lừa đảo, như vụ MGM Resorts (Mỹ) mất 100 triệu USD do vishing AI. AI tạo email cá nhân hóa với tỷ lệ click 40% cao hơn.</a:t>
            </a:r>
          </a:p>
          <a:p>
            <a:pPr marL="604519" lvl="1" indent="-302260" algn="l">
              <a:lnSpc>
                <a:spcPts val="4199"/>
              </a:lnSpc>
              <a:buAutoNum type="arabicPeriod"/>
            </a:pPr>
            <a:r>
              <a:rPr lang="en-US" sz="2799">
                <a:solidFill>
                  <a:srgbClr val="3E67C8"/>
                </a:solidFill>
                <a:latin typeface="Arial"/>
                <a:ea typeface="Arial"/>
                <a:cs typeface="Arial"/>
                <a:sym typeface="Arial"/>
              </a:rPr>
              <a:t> Autonomous Swarm Attacks (2024): Các bot AI tự học tấn công DDoS hoặc ransomware, như "ChaosGPT" biến thể tấn công hạ tầng Ukraine-Nga. Thị trường AI quân sự đạt 9,31 tỷ USD, CAGR 13% đến 2030.</a:t>
            </a:r>
          </a:p>
          <a:p>
            <a:pPr marL="604519" lvl="1" indent="-302260" algn="l">
              <a:lnSpc>
                <a:spcPts val="4199"/>
              </a:lnSpc>
              <a:buAutoNum type="arabicPeriod"/>
            </a:pPr>
            <a:r>
              <a:rPr lang="en-US" sz="2799">
                <a:solidFill>
                  <a:srgbClr val="3E67C8"/>
                </a:solidFill>
                <a:latin typeface="Arial"/>
                <a:ea typeface="Arial"/>
                <a:cs typeface="Arial"/>
                <a:sym typeface="Arial"/>
              </a:rPr>
              <a:t> State-Sponsored AI Weapons (2025): Trung Quốc và Nga triển khai "AI cyber systems of systems" tự chủ, như adversarial AI lừa hệ thống phòng thủ. RAND báo cáo AI thay đổi chiến tranh bằng cách ưu tiên "tìm kiếm vs ẩn náu" và phân tán chỉ huy.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a:off x="-200265" y="670797"/>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sp>
        <p:nvSpPr>
          <p:cNvPr id="4" name="Freeform 4"/>
          <p:cNvSpPr/>
          <p:nvPr/>
        </p:nvSpPr>
        <p:spPr>
          <a:xfrm>
            <a:off x="582093" y="3692007"/>
            <a:ext cx="7402013" cy="4934675"/>
          </a:xfrm>
          <a:custGeom>
            <a:avLst/>
            <a:gdLst/>
            <a:ahLst/>
            <a:cxnLst/>
            <a:rect l="l" t="t" r="r" b="b"/>
            <a:pathLst>
              <a:path w="7402013" h="4934675">
                <a:moveTo>
                  <a:pt x="0" y="0"/>
                </a:moveTo>
                <a:lnTo>
                  <a:pt x="7402013" y="0"/>
                </a:lnTo>
                <a:lnTo>
                  <a:pt x="7402013" y="4934675"/>
                </a:lnTo>
                <a:lnTo>
                  <a:pt x="0" y="4934675"/>
                </a:lnTo>
                <a:lnTo>
                  <a:pt x="0" y="0"/>
                </a:lnTo>
                <a:close/>
              </a:path>
            </a:pathLst>
          </a:custGeom>
          <a:blipFill>
            <a:blip r:embed="rId3"/>
            <a:stretch>
              <a:fillRect/>
            </a:stretch>
          </a:blipFill>
        </p:spPr>
      </p:sp>
      <p:sp>
        <p:nvSpPr>
          <p:cNvPr id="5" name="TextBox 5"/>
          <p:cNvSpPr txBox="1"/>
          <p:nvPr/>
        </p:nvSpPr>
        <p:spPr>
          <a:xfrm>
            <a:off x="582093" y="9582150"/>
            <a:ext cx="1621100" cy="343133"/>
          </a:xfrm>
          <a:prstGeom prst="rect">
            <a:avLst/>
          </a:prstGeom>
        </p:spPr>
        <p:txBody>
          <a:bodyPr lIns="0" tIns="0" rIns="0" bIns="0" rtlCol="0" anchor="t">
            <a:spAutoFit/>
          </a:bodyPr>
          <a:lstStyle/>
          <a:p>
            <a:pPr algn="l">
              <a:lnSpc>
                <a:spcPts val="2612"/>
              </a:lnSpc>
            </a:pPr>
            <a:r>
              <a:rPr lang="en-US" sz="1865" b="1">
                <a:solidFill>
                  <a:srgbClr val="006CCD"/>
                </a:solidFill>
                <a:latin typeface="Arial Bold"/>
                <a:ea typeface="Arial Bold"/>
                <a:cs typeface="Arial Bold"/>
                <a:sym typeface="Arial Bold"/>
              </a:rPr>
              <a:t>Page 13</a:t>
            </a:r>
          </a:p>
        </p:txBody>
      </p:sp>
      <p:sp>
        <p:nvSpPr>
          <p:cNvPr id="6" name="TextBox 6"/>
          <p:cNvSpPr txBox="1"/>
          <p:nvPr/>
        </p:nvSpPr>
        <p:spPr>
          <a:xfrm>
            <a:off x="572908" y="1880134"/>
            <a:ext cx="7315652" cy="773987"/>
          </a:xfrm>
          <a:prstGeom prst="rect">
            <a:avLst/>
          </a:prstGeom>
        </p:spPr>
        <p:txBody>
          <a:bodyPr lIns="0" tIns="0" rIns="0" bIns="0" rtlCol="0" anchor="t">
            <a:spAutoFit/>
          </a:bodyPr>
          <a:lstStyle/>
          <a:p>
            <a:pPr algn="ctr">
              <a:lnSpc>
                <a:spcPts val="5438"/>
              </a:lnSpc>
            </a:pPr>
            <a:r>
              <a:rPr lang="en-US" sz="6110" b="1">
                <a:solidFill>
                  <a:srgbClr val="3E67C8"/>
                </a:solidFill>
                <a:latin typeface="Arial Bold"/>
                <a:ea typeface="Arial Bold"/>
                <a:cs typeface="Arial Bold"/>
                <a:sym typeface="Arial Bold"/>
              </a:rPr>
              <a:t>Xu hướng tổng thể</a:t>
            </a:r>
          </a:p>
        </p:txBody>
      </p:sp>
      <p:sp>
        <p:nvSpPr>
          <p:cNvPr id="7" name="TextBox 7"/>
          <p:cNvSpPr txBox="1"/>
          <p:nvPr/>
        </p:nvSpPr>
        <p:spPr>
          <a:xfrm>
            <a:off x="7888561" y="942975"/>
            <a:ext cx="10303894" cy="9071013"/>
          </a:xfrm>
          <a:prstGeom prst="rect">
            <a:avLst/>
          </a:prstGeom>
        </p:spPr>
        <p:txBody>
          <a:bodyPr lIns="0" tIns="0" rIns="0" bIns="0" rtlCol="0" anchor="t">
            <a:spAutoFit/>
          </a:bodyPr>
          <a:lstStyle/>
          <a:p>
            <a:pPr marL="575517" lvl="1" indent="-287759" algn="l">
              <a:lnSpc>
                <a:spcPts val="3998"/>
              </a:lnSpc>
              <a:buFont typeface="Arial"/>
              <a:buChar char="•"/>
            </a:pPr>
            <a:r>
              <a:rPr lang="en-US" sz="2665">
                <a:solidFill>
                  <a:srgbClr val="3E67C8"/>
                </a:solidFill>
                <a:latin typeface="Arial"/>
                <a:ea typeface="Arial"/>
                <a:cs typeface="Arial"/>
                <a:sym typeface="Arial"/>
              </a:rPr>
              <a:t>Ban đầu, tấn công tập trung vào máy tính cá nhân và gây rối cục bộ (1990s).</a:t>
            </a:r>
          </a:p>
          <a:p>
            <a:pPr marL="575517" lvl="1" indent="-287759" algn="l">
              <a:lnSpc>
                <a:spcPts val="3998"/>
              </a:lnSpc>
              <a:buFont typeface="Arial"/>
              <a:buChar char="•"/>
            </a:pPr>
            <a:r>
              <a:rPr lang="en-US" sz="2665">
                <a:solidFill>
                  <a:srgbClr val="3E67C8"/>
                </a:solidFill>
                <a:latin typeface="Arial"/>
                <a:ea typeface="Arial"/>
                <a:cs typeface="Arial"/>
                <a:sym typeface="Arial"/>
              </a:rPr>
              <a:t>Đến 2000s, chúng lan rộng qua mạng, ảnh hưởng đến doanh nghiệp và hạ tầng (ví dụ: DDoS tấn công Estonia 2007). </a:t>
            </a:r>
          </a:p>
          <a:p>
            <a:pPr marL="575517" lvl="1" indent="-287759" algn="l">
              <a:lnSpc>
                <a:spcPts val="3998"/>
              </a:lnSpc>
              <a:buFont typeface="Arial"/>
              <a:buChar char="•"/>
            </a:pPr>
            <a:r>
              <a:rPr lang="en-US" sz="2665">
                <a:solidFill>
                  <a:srgbClr val="3E67C8"/>
                </a:solidFill>
                <a:latin typeface="Arial"/>
                <a:ea typeface="Arial"/>
                <a:cs typeface="Arial"/>
                <a:sym typeface="Arial"/>
              </a:rPr>
              <a:t>Từ 2010s, xu hướng chuyển sang tấn công có mục tiêu (targeted attacks), khai thác cloud, mobile và IoT, dẫn đến tác động kinh tế lớn (dự báo thiệt hại toàn cầu lên 15,63 nghìn tỷ USD vào 2029). </a:t>
            </a:r>
          </a:p>
          <a:p>
            <a:pPr marL="575517" lvl="1" indent="-287759" algn="l">
              <a:lnSpc>
                <a:spcPts val="3998"/>
              </a:lnSpc>
              <a:buFont typeface="Arial"/>
              <a:buChar char="•"/>
            </a:pPr>
            <a:r>
              <a:rPr lang="en-US" sz="2665">
                <a:solidFill>
                  <a:srgbClr val="3E67C8"/>
                </a:solidFill>
                <a:latin typeface="Arial"/>
                <a:ea typeface="Arial"/>
                <a:cs typeface="Arial"/>
                <a:sym typeface="Arial"/>
              </a:rPr>
              <a:t>Hiện nay, tấn công kết hợp đa kênh, từ phishing đến supply chain, với sự gia tăng ransomware (72,7% tổ chức bị ảnh hưởng năm 2023). Tích hợp công nghệ mới: Sự bùng nổ AI từ 2020s cho phép tấn công tự động, cá nhân hóa (ví dụ: deepfake lừa đảo tài chính 25 triệu USD năm 2024). </a:t>
            </a:r>
          </a:p>
          <a:p>
            <a:pPr marL="575517" lvl="1" indent="-287759" algn="l">
              <a:lnSpc>
                <a:spcPts val="3998"/>
              </a:lnSpc>
              <a:buFont typeface="Arial"/>
              <a:buChar char="•"/>
            </a:pPr>
            <a:r>
              <a:rPr lang="en-US" sz="2665">
                <a:solidFill>
                  <a:srgbClr val="3E67C8"/>
                </a:solidFill>
                <a:latin typeface="Arial"/>
                <a:ea typeface="Arial"/>
                <a:cs typeface="Arial"/>
                <a:sym typeface="Arial"/>
              </a:rPr>
              <a:t>Xu hướng khác bao gồm cryptojacking (khai thác tiền ảo) và tấn công 5G, làm tăng bề mặt tấn công. Tăng tần suất và quy mô: Từ vài nghìn vụ/năm (1990s) đến hàng triệu (hiện nay), với sự tham gia của tội phạm có tổ chức và nhà nước (ví dụ: Nga, Triều Tiên, Trung Quốc).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a:off x="-534674" y="1047750"/>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sp>
        <p:nvSpPr>
          <p:cNvPr id="4" name="Freeform 4"/>
          <p:cNvSpPr/>
          <p:nvPr/>
        </p:nvSpPr>
        <p:spPr>
          <a:xfrm>
            <a:off x="14375509" y="5936226"/>
            <a:ext cx="3987111" cy="4430123"/>
          </a:xfrm>
          <a:custGeom>
            <a:avLst/>
            <a:gdLst/>
            <a:ahLst/>
            <a:cxnLst/>
            <a:rect l="l" t="t" r="r" b="b"/>
            <a:pathLst>
              <a:path w="3987111" h="4430123">
                <a:moveTo>
                  <a:pt x="0" y="0"/>
                </a:moveTo>
                <a:lnTo>
                  <a:pt x="3987111" y="0"/>
                </a:lnTo>
                <a:lnTo>
                  <a:pt x="3987111" y="4430123"/>
                </a:lnTo>
                <a:lnTo>
                  <a:pt x="0" y="4430123"/>
                </a:lnTo>
                <a:lnTo>
                  <a:pt x="0" y="0"/>
                </a:lnTo>
                <a:close/>
              </a:path>
            </a:pathLst>
          </a:custGeom>
          <a:blipFill>
            <a:blip r:embed="rId3"/>
            <a:stretch>
              <a:fillRect/>
            </a:stretch>
          </a:blipFill>
        </p:spPr>
      </p:sp>
      <p:sp>
        <p:nvSpPr>
          <p:cNvPr id="5" name="TextBox 5"/>
          <p:cNvSpPr txBox="1"/>
          <p:nvPr/>
        </p:nvSpPr>
        <p:spPr>
          <a:xfrm>
            <a:off x="9334880" y="9395941"/>
            <a:ext cx="1621100" cy="343027"/>
          </a:xfrm>
          <a:prstGeom prst="rect">
            <a:avLst/>
          </a:prstGeom>
        </p:spPr>
        <p:txBody>
          <a:bodyPr lIns="0" tIns="0" rIns="0" bIns="0" rtlCol="0" anchor="t">
            <a:spAutoFit/>
          </a:bodyPr>
          <a:lstStyle/>
          <a:p>
            <a:pPr algn="l">
              <a:lnSpc>
                <a:spcPts val="2617"/>
              </a:lnSpc>
            </a:pPr>
            <a:r>
              <a:rPr lang="en-US" sz="1869" b="1">
                <a:solidFill>
                  <a:srgbClr val="006CCD"/>
                </a:solidFill>
                <a:latin typeface="Arial Bold"/>
                <a:ea typeface="Arial Bold"/>
                <a:cs typeface="Arial Bold"/>
                <a:sym typeface="Arial Bold"/>
              </a:rPr>
              <a:t>Page 14</a:t>
            </a:r>
          </a:p>
        </p:txBody>
      </p:sp>
      <p:sp>
        <p:nvSpPr>
          <p:cNvPr id="6" name="TextBox 6"/>
          <p:cNvSpPr txBox="1"/>
          <p:nvPr/>
        </p:nvSpPr>
        <p:spPr>
          <a:xfrm>
            <a:off x="1750430" y="1520734"/>
            <a:ext cx="7011178" cy="1402148"/>
          </a:xfrm>
          <a:prstGeom prst="rect">
            <a:avLst/>
          </a:prstGeom>
        </p:spPr>
        <p:txBody>
          <a:bodyPr lIns="0" tIns="0" rIns="0" bIns="0" rtlCol="0" anchor="t">
            <a:spAutoFit/>
          </a:bodyPr>
          <a:lstStyle/>
          <a:p>
            <a:pPr algn="ctr">
              <a:lnSpc>
                <a:spcPts val="5212"/>
              </a:lnSpc>
            </a:pPr>
            <a:r>
              <a:rPr lang="en-US" sz="5856" b="1">
                <a:solidFill>
                  <a:srgbClr val="3E67C8"/>
                </a:solidFill>
                <a:latin typeface="Arial Bold"/>
                <a:ea typeface="Arial Bold"/>
                <a:cs typeface="Arial Bold"/>
                <a:sym typeface="Arial Bold"/>
              </a:rPr>
              <a:t>Động lực</a:t>
            </a:r>
          </a:p>
          <a:p>
            <a:pPr algn="ctr">
              <a:lnSpc>
                <a:spcPts val="5212"/>
              </a:lnSpc>
            </a:pPr>
            <a:endParaRPr lang="en-US" sz="5856" b="1">
              <a:solidFill>
                <a:srgbClr val="3E67C8"/>
              </a:solidFill>
              <a:latin typeface="Arial Bold"/>
              <a:ea typeface="Arial Bold"/>
              <a:cs typeface="Arial Bold"/>
              <a:sym typeface="Arial Bold"/>
            </a:endParaRPr>
          </a:p>
        </p:txBody>
      </p:sp>
      <p:sp>
        <p:nvSpPr>
          <p:cNvPr id="7" name="TextBox 7"/>
          <p:cNvSpPr txBox="1"/>
          <p:nvPr/>
        </p:nvSpPr>
        <p:spPr>
          <a:xfrm>
            <a:off x="0" y="2231010"/>
            <a:ext cx="12922823" cy="6275445"/>
          </a:xfrm>
          <a:prstGeom prst="rect">
            <a:avLst/>
          </a:prstGeom>
        </p:spPr>
        <p:txBody>
          <a:bodyPr lIns="0" tIns="0" rIns="0" bIns="0" rtlCol="0" anchor="t">
            <a:spAutoFit/>
          </a:bodyPr>
          <a:lstStyle/>
          <a:p>
            <a:pPr marL="602393" lvl="1" indent="-301197" algn="l">
              <a:lnSpc>
                <a:spcPts val="4185"/>
              </a:lnSpc>
              <a:buFont typeface="Arial"/>
              <a:buChar char="•"/>
            </a:pPr>
            <a:r>
              <a:rPr lang="en-US" sz="2790">
                <a:solidFill>
                  <a:srgbClr val="3E67C8"/>
                </a:solidFill>
                <a:latin typeface="Arial"/>
                <a:ea typeface="Arial"/>
                <a:cs typeface="Arial"/>
                <a:sym typeface="Arial"/>
              </a:rPr>
              <a:t> Ban đầu (1990s-2000s): Chủ yếu là tò mò hoặc phá hoại (ego-driven), như chứng tỏ kỹ năng hacker. Động lực tài chính bắt đầu nổi lên với trộm dữ liệu cá nhân. </a:t>
            </a:r>
          </a:p>
          <a:p>
            <a:pPr marL="602393" lvl="1" indent="-301197" algn="l">
              <a:lnSpc>
                <a:spcPts val="4185"/>
              </a:lnSpc>
              <a:buFont typeface="Arial"/>
              <a:buChar char="•"/>
            </a:pPr>
            <a:r>
              <a:rPr lang="en-US" sz="2790">
                <a:solidFill>
                  <a:srgbClr val="3E67C8"/>
                </a:solidFill>
                <a:latin typeface="Arial"/>
                <a:ea typeface="Arial"/>
                <a:cs typeface="Arial"/>
                <a:sym typeface="Arial"/>
              </a:rPr>
              <a:t> Giai đoạn giữa (2010s): Chuyển sang lợi nhuận cao qua ransomware và bán dữ liệu trên dark web. Động lực chính trị tăng, như gián điệp (Stuxnet) hoặc trả đũa (Sony Pictures 2014). Nhà nước tài trợ nhằm thu thập tình báo hoặc phá hoại đối thủ. </a:t>
            </a:r>
          </a:p>
          <a:p>
            <a:pPr marL="602393" lvl="1" indent="-301197" algn="l">
              <a:lnSpc>
                <a:spcPts val="4185"/>
              </a:lnSpc>
              <a:buFont typeface="Arial"/>
              <a:buChar char="•"/>
            </a:pPr>
            <a:r>
              <a:rPr lang="en-US" sz="2790">
                <a:solidFill>
                  <a:srgbClr val="3E67C8"/>
                </a:solidFill>
                <a:latin typeface="Arial"/>
                <a:ea typeface="Arial"/>
                <a:cs typeface="Arial"/>
                <a:sym typeface="Arial"/>
              </a:rPr>
              <a:t>Hiện đại (2020s): Kết hợp lợi nhuận (RaaS cho phép "thuê" công cụ tấn công) và địa chính trị (chiến tranh lai, như tấn công Ukraine 2015-2017). Đại dịch COVID-19 thúc đẩy tấn công khai thác làm việc từ xa, tăng 238% tấn công tài chính năm 2020. Động lực ngày càng đa dạng, bao gồm cả phá hoại hạ tầng quan trọng (năng lượng, y tế) để gây rối loạn xã hội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sp>
        <p:nvSpPr>
          <p:cNvPr id="4" name="Freeform 4"/>
          <p:cNvSpPr/>
          <p:nvPr/>
        </p:nvSpPr>
        <p:spPr>
          <a:xfrm>
            <a:off x="235457" y="3214788"/>
            <a:ext cx="6564169" cy="4955947"/>
          </a:xfrm>
          <a:custGeom>
            <a:avLst/>
            <a:gdLst/>
            <a:ahLst/>
            <a:cxnLst/>
            <a:rect l="l" t="t" r="r" b="b"/>
            <a:pathLst>
              <a:path w="6564169" h="4955947">
                <a:moveTo>
                  <a:pt x="0" y="0"/>
                </a:moveTo>
                <a:lnTo>
                  <a:pt x="6564169" y="0"/>
                </a:lnTo>
                <a:lnTo>
                  <a:pt x="6564169" y="4955948"/>
                </a:lnTo>
                <a:lnTo>
                  <a:pt x="0" y="4955948"/>
                </a:lnTo>
                <a:lnTo>
                  <a:pt x="0" y="0"/>
                </a:lnTo>
                <a:close/>
              </a:path>
            </a:pathLst>
          </a:custGeom>
          <a:blipFill>
            <a:blip r:embed="rId3"/>
            <a:stretch>
              <a:fillRect/>
            </a:stretch>
          </a:blipFill>
        </p:spPr>
      </p:sp>
      <p:sp>
        <p:nvSpPr>
          <p:cNvPr id="5" name="TextBox 5"/>
          <p:cNvSpPr txBox="1"/>
          <p:nvPr/>
        </p:nvSpPr>
        <p:spPr>
          <a:xfrm>
            <a:off x="582093" y="9191625"/>
            <a:ext cx="1621100" cy="343027"/>
          </a:xfrm>
          <a:prstGeom prst="rect">
            <a:avLst/>
          </a:prstGeom>
        </p:spPr>
        <p:txBody>
          <a:bodyPr lIns="0" tIns="0" rIns="0" bIns="0" rtlCol="0" anchor="t">
            <a:spAutoFit/>
          </a:bodyPr>
          <a:lstStyle/>
          <a:p>
            <a:pPr algn="l">
              <a:lnSpc>
                <a:spcPts val="2617"/>
              </a:lnSpc>
            </a:pPr>
            <a:r>
              <a:rPr lang="en-US" sz="1869" b="1">
                <a:solidFill>
                  <a:srgbClr val="006CCD"/>
                </a:solidFill>
                <a:latin typeface="Arial Bold"/>
                <a:ea typeface="Arial Bold"/>
                <a:cs typeface="Arial Bold"/>
                <a:sym typeface="Arial Bold"/>
              </a:rPr>
              <a:t>Page 15</a:t>
            </a:r>
          </a:p>
        </p:txBody>
      </p:sp>
      <p:sp>
        <p:nvSpPr>
          <p:cNvPr id="6" name="TextBox 6"/>
          <p:cNvSpPr txBox="1"/>
          <p:nvPr/>
        </p:nvSpPr>
        <p:spPr>
          <a:xfrm>
            <a:off x="9144000" y="2038083"/>
            <a:ext cx="7315652" cy="773987"/>
          </a:xfrm>
          <a:prstGeom prst="rect">
            <a:avLst/>
          </a:prstGeom>
        </p:spPr>
        <p:txBody>
          <a:bodyPr lIns="0" tIns="0" rIns="0" bIns="0" rtlCol="0" anchor="t">
            <a:spAutoFit/>
          </a:bodyPr>
          <a:lstStyle/>
          <a:p>
            <a:pPr algn="ctr">
              <a:lnSpc>
                <a:spcPts val="5438"/>
              </a:lnSpc>
            </a:pPr>
            <a:r>
              <a:rPr lang="en-US" sz="6110" b="1">
                <a:solidFill>
                  <a:srgbClr val="3E67C8"/>
                </a:solidFill>
                <a:latin typeface="Arial Bold"/>
                <a:ea typeface="Arial Bold"/>
                <a:cs typeface="Arial Bold"/>
                <a:sym typeface="Arial Bold"/>
              </a:rPr>
              <a:t>Mức độ tinh vi</a:t>
            </a:r>
          </a:p>
        </p:txBody>
      </p:sp>
      <p:sp>
        <p:nvSpPr>
          <p:cNvPr id="7" name="TextBox 7"/>
          <p:cNvSpPr txBox="1"/>
          <p:nvPr/>
        </p:nvSpPr>
        <p:spPr>
          <a:xfrm>
            <a:off x="7624692" y="2878745"/>
            <a:ext cx="10354269" cy="7068858"/>
          </a:xfrm>
          <a:prstGeom prst="rect">
            <a:avLst/>
          </a:prstGeom>
        </p:spPr>
        <p:txBody>
          <a:bodyPr lIns="0" tIns="0" rIns="0" bIns="0" rtlCol="0" anchor="t">
            <a:spAutoFit/>
          </a:bodyPr>
          <a:lstStyle/>
          <a:p>
            <a:pPr marL="575517" lvl="1" indent="-287759" algn="l">
              <a:lnSpc>
                <a:spcPts val="3998"/>
              </a:lnSpc>
              <a:buFont typeface="Arial"/>
              <a:buChar char="•"/>
            </a:pPr>
            <a:r>
              <a:rPr lang="en-US" sz="2665">
                <a:solidFill>
                  <a:srgbClr val="3E67C8"/>
                </a:solidFill>
                <a:latin typeface="Arial"/>
                <a:ea typeface="Arial"/>
                <a:cs typeface="Arial"/>
                <a:sym typeface="Arial"/>
              </a:rPr>
              <a:t> Thấp đến trung bình (1990s-2000s): Dựa vào lỗ hổng cơ bản và social engineering (phishing đơn giản). Hacker thường là cá nhân sử dụng script sẵn có, dễ bị phát hiện bằng antivirus. </a:t>
            </a:r>
          </a:p>
          <a:p>
            <a:pPr marL="575517" lvl="1" indent="-287759" algn="l">
              <a:lnSpc>
                <a:spcPts val="3998"/>
              </a:lnSpc>
              <a:buFont typeface="Arial"/>
              <a:buChar char="•"/>
            </a:pPr>
            <a:r>
              <a:rPr lang="en-US" sz="2665">
                <a:solidFill>
                  <a:srgbClr val="3E67C8"/>
                </a:solidFill>
                <a:latin typeface="Arial"/>
                <a:ea typeface="Arial"/>
                <a:cs typeface="Arial"/>
                <a:sym typeface="Arial"/>
              </a:rPr>
              <a:t> Cao (2010s): Sử dụng APTs với xâm nhập dài hạn, zero-day exploits (lỗ hổng chưa biết), và kết hợp nhiều kỹ thuật (phishing + malware). Ví dụ: Stuxnet sử dụng 4 zero-days để gây thiệt hại vật lý. </a:t>
            </a:r>
          </a:p>
          <a:p>
            <a:pPr marL="575517" lvl="1" indent="-287759" algn="l">
              <a:lnSpc>
                <a:spcPts val="3998"/>
              </a:lnSpc>
              <a:buFont typeface="Arial"/>
              <a:buChar char="•"/>
            </a:pPr>
            <a:r>
              <a:rPr lang="en-US" sz="2665">
                <a:solidFill>
                  <a:srgbClr val="3E67C8"/>
                </a:solidFill>
                <a:latin typeface="Arial"/>
                <a:ea typeface="Arial"/>
                <a:cs typeface="Arial"/>
                <a:sym typeface="Arial"/>
              </a:rPr>
              <a:t> Rất cao (Hiện nay): Tích hợp AI để tự động hóa (tự thay đổi mã, tấn công swarm), khai thác AI adversarial (lừa hệ thống bảo mật), và quantum threats (mã hóa sau để giải mã sau). Tấn công fileless (không lưu dấu vết) và supply chain làm khó phát hiện hơn, với thời gian ẩn náu trung bình giảm nhưng tác động lớn hơn.</a:t>
            </a:r>
          </a:p>
          <a:p>
            <a:pPr algn="l">
              <a:lnSpc>
                <a:spcPts val="4148"/>
              </a:lnSpc>
            </a:pPr>
            <a:endParaRPr lang="en-US" sz="2665">
              <a:solidFill>
                <a:srgbClr val="3E67C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a:off x="-550598" y="714421"/>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sp>
        <p:nvSpPr>
          <p:cNvPr id="4" name="Freeform 4"/>
          <p:cNvSpPr/>
          <p:nvPr/>
        </p:nvSpPr>
        <p:spPr>
          <a:xfrm>
            <a:off x="11077750" y="3586257"/>
            <a:ext cx="6743577" cy="4499805"/>
          </a:xfrm>
          <a:custGeom>
            <a:avLst/>
            <a:gdLst/>
            <a:ahLst/>
            <a:cxnLst/>
            <a:rect l="l" t="t" r="r" b="b"/>
            <a:pathLst>
              <a:path w="6743577" h="4499805">
                <a:moveTo>
                  <a:pt x="0" y="0"/>
                </a:moveTo>
                <a:lnTo>
                  <a:pt x="6743576" y="0"/>
                </a:lnTo>
                <a:lnTo>
                  <a:pt x="6743576" y="4499805"/>
                </a:lnTo>
                <a:lnTo>
                  <a:pt x="0" y="4499805"/>
                </a:lnTo>
                <a:lnTo>
                  <a:pt x="0" y="0"/>
                </a:lnTo>
                <a:close/>
              </a:path>
            </a:pathLst>
          </a:custGeom>
          <a:blipFill>
            <a:blip r:embed="rId3"/>
            <a:stretch>
              <a:fillRect/>
            </a:stretch>
          </a:blipFill>
        </p:spPr>
      </p:sp>
      <p:sp>
        <p:nvSpPr>
          <p:cNvPr id="5" name="TextBox 5"/>
          <p:cNvSpPr txBox="1"/>
          <p:nvPr/>
        </p:nvSpPr>
        <p:spPr>
          <a:xfrm>
            <a:off x="16470620" y="9416951"/>
            <a:ext cx="1621100" cy="432668"/>
          </a:xfrm>
          <a:prstGeom prst="rect">
            <a:avLst/>
          </a:prstGeom>
        </p:spPr>
        <p:txBody>
          <a:bodyPr lIns="0" tIns="0" rIns="0" bIns="0" rtlCol="0" anchor="t">
            <a:spAutoFit/>
          </a:bodyPr>
          <a:lstStyle/>
          <a:p>
            <a:pPr algn="l">
              <a:lnSpc>
                <a:spcPts val="3452"/>
              </a:lnSpc>
            </a:pPr>
            <a:r>
              <a:rPr lang="en-US" sz="2465" b="1">
                <a:solidFill>
                  <a:srgbClr val="006CCD"/>
                </a:solidFill>
                <a:latin typeface="Arial Bold"/>
                <a:ea typeface="Arial Bold"/>
                <a:cs typeface="Arial Bold"/>
                <a:sym typeface="Arial Bold"/>
              </a:rPr>
              <a:t>Page 16</a:t>
            </a:r>
          </a:p>
        </p:txBody>
      </p:sp>
      <p:sp>
        <p:nvSpPr>
          <p:cNvPr id="6" name="TextBox 6"/>
          <p:cNvSpPr txBox="1"/>
          <p:nvPr/>
        </p:nvSpPr>
        <p:spPr>
          <a:xfrm>
            <a:off x="11241051" y="1864637"/>
            <a:ext cx="6416975" cy="1402148"/>
          </a:xfrm>
          <a:prstGeom prst="rect">
            <a:avLst/>
          </a:prstGeom>
        </p:spPr>
        <p:txBody>
          <a:bodyPr lIns="0" tIns="0" rIns="0" bIns="0" rtlCol="0" anchor="t">
            <a:spAutoFit/>
          </a:bodyPr>
          <a:lstStyle/>
          <a:p>
            <a:pPr algn="ctr">
              <a:lnSpc>
                <a:spcPts val="5212"/>
              </a:lnSpc>
            </a:pPr>
            <a:r>
              <a:rPr lang="en-US" sz="5856" b="1">
                <a:solidFill>
                  <a:srgbClr val="3E67C8"/>
                </a:solidFill>
                <a:latin typeface="Arial Bold"/>
                <a:ea typeface="Arial Bold"/>
                <a:cs typeface="Arial Bold"/>
                <a:sym typeface="Arial Bold"/>
              </a:rPr>
              <a:t>Mô hình tấn công hiện đại</a:t>
            </a:r>
          </a:p>
        </p:txBody>
      </p:sp>
      <p:sp>
        <p:nvSpPr>
          <p:cNvPr id="7" name="TextBox 7"/>
          <p:cNvSpPr txBox="1"/>
          <p:nvPr/>
        </p:nvSpPr>
        <p:spPr>
          <a:xfrm>
            <a:off x="0" y="933450"/>
            <a:ext cx="11077750" cy="8894445"/>
          </a:xfrm>
          <a:prstGeom prst="rect">
            <a:avLst/>
          </a:prstGeom>
        </p:spPr>
        <p:txBody>
          <a:bodyPr lIns="0" tIns="0" rIns="0" bIns="0" rtlCol="0" anchor="t">
            <a:spAutoFit/>
          </a:bodyPr>
          <a:lstStyle/>
          <a:p>
            <a:pPr marL="604519" lvl="1" indent="-302260" algn="l">
              <a:lnSpc>
                <a:spcPts val="4199"/>
              </a:lnSpc>
              <a:buFont typeface="Arial"/>
              <a:buChar char="•"/>
            </a:pPr>
            <a:r>
              <a:rPr lang="en-US" sz="2799">
                <a:solidFill>
                  <a:srgbClr val="3E67C8"/>
                </a:solidFill>
                <a:latin typeface="Arial"/>
                <a:ea typeface="Arial"/>
                <a:cs typeface="Arial"/>
                <a:sym typeface="Arial"/>
              </a:rPr>
              <a:t> Các mô hình tấn công ngày nay tập trung vào tính linh hoạt, ẩn náu và tối đa hóa lợi nhuận, bao gồm: Ransomware-as-a-Service (RaaS): Hacker "thuê" phần mềm độc hại từ nền tảng như dark web, hạ thấp rào cản kỹ thuật (ví dụ: Clop group trong MOVEit 2023). ( mô hình ấy như nào, thường đc sử dụng cho loại hình nào, lĩnh vực nào,… )</a:t>
            </a:r>
          </a:p>
          <a:p>
            <a:pPr marL="604519" lvl="1" indent="-302260" algn="l">
              <a:lnSpc>
                <a:spcPts val="4199"/>
              </a:lnSpc>
              <a:buFont typeface="Arial"/>
              <a:buChar char="•"/>
            </a:pPr>
            <a:r>
              <a:rPr lang="en-US" sz="2799">
                <a:solidFill>
                  <a:srgbClr val="3E67C8"/>
                </a:solidFill>
                <a:latin typeface="Arial"/>
                <a:ea typeface="Arial"/>
                <a:cs typeface="Arial"/>
                <a:sym typeface="Arial"/>
              </a:rPr>
              <a:t> Advanced Persistent Threats (APTs): Xâm nhập dài hạn để thu thập dữ liệu, thường state-sponsored (ví dụ: SolarWinds 2020, ảnh hưởng 18.000 tổ chức). Supply Chain Attacks: Khai thác nhà cung cấp thứ ba để tiếp cận mục tiêu lớn (ví dụ: NotPetya qua phần mềm kế toán). </a:t>
            </a:r>
          </a:p>
          <a:p>
            <a:pPr marL="604519" lvl="1" indent="-302260" algn="l">
              <a:lnSpc>
                <a:spcPts val="4199"/>
              </a:lnSpc>
              <a:buFont typeface="Arial"/>
              <a:buChar char="•"/>
            </a:pPr>
            <a:r>
              <a:rPr lang="en-US" sz="2799">
                <a:solidFill>
                  <a:srgbClr val="3E67C8"/>
                </a:solidFill>
                <a:latin typeface="Arial"/>
                <a:ea typeface="Arial"/>
                <a:cs typeface="Arial"/>
                <a:sym typeface="Arial"/>
              </a:rPr>
              <a:t> AI-Enhanced Attacks: Sử dụng deepfake cho phishing cá nhân hóa, tự động quét lỗ hổng, hoặc adversarial ML để lừa hệ thống bảo mật (ví dụ: lừa đảo giọng nói năm 2024). Hybrid Models: Kết hợp kỹ thuật (phishing + DDoS + ransomware), nhắm vào IoT/5G để tạo botnets lớn, hoặc "harvest now, decrypt later" với quantum computing( tạo theme 1 phần đánh giá,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sp>
        <p:nvSpPr>
          <p:cNvPr id="5" name="Freeform 5"/>
          <p:cNvSpPr/>
          <p:nvPr/>
        </p:nvSpPr>
        <p:spPr>
          <a:xfrm>
            <a:off x="478353" y="3997462"/>
            <a:ext cx="4754496" cy="4114800"/>
          </a:xfrm>
          <a:custGeom>
            <a:avLst/>
            <a:gdLst/>
            <a:ahLst/>
            <a:cxnLst/>
            <a:rect l="l" t="t" r="r" b="b"/>
            <a:pathLst>
              <a:path w="4754496" h="4114800">
                <a:moveTo>
                  <a:pt x="0" y="0"/>
                </a:moveTo>
                <a:lnTo>
                  <a:pt x="4754496" y="0"/>
                </a:lnTo>
                <a:lnTo>
                  <a:pt x="475449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957214" y="9358745"/>
            <a:ext cx="1621100" cy="781918"/>
          </a:xfrm>
          <a:prstGeom prst="rect">
            <a:avLst/>
          </a:prstGeom>
        </p:spPr>
        <p:txBody>
          <a:bodyPr lIns="0" tIns="0" rIns="0" bIns="0" rtlCol="0" anchor="t">
            <a:spAutoFit/>
          </a:bodyPr>
          <a:lstStyle/>
          <a:p>
            <a:pPr algn="l">
              <a:lnSpc>
                <a:spcPts val="3032"/>
              </a:lnSpc>
            </a:pPr>
            <a:r>
              <a:rPr lang="en-US" sz="2165" b="1">
                <a:solidFill>
                  <a:srgbClr val="006CCD"/>
                </a:solidFill>
                <a:latin typeface="Arial Bold"/>
                <a:ea typeface="Arial Bold"/>
                <a:cs typeface="Arial Bold"/>
                <a:sym typeface="Arial Bold"/>
              </a:rPr>
              <a:t>Page 17</a:t>
            </a:r>
          </a:p>
          <a:p>
            <a:pPr algn="l">
              <a:lnSpc>
                <a:spcPts val="3172"/>
              </a:lnSpc>
            </a:pPr>
            <a:endParaRPr lang="en-US" sz="2165" b="1">
              <a:solidFill>
                <a:srgbClr val="006CCD"/>
              </a:solidFill>
              <a:latin typeface="Arial Bold"/>
              <a:ea typeface="Arial Bold"/>
              <a:cs typeface="Arial Bold"/>
              <a:sym typeface="Arial Bold"/>
            </a:endParaRPr>
          </a:p>
        </p:txBody>
      </p:sp>
      <p:sp>
        <p:nvSpPr>
          <p:cNvPr id="7" name="TextBox 7"/>
          <p:cNvSpPr txBox="1"/>
          <p:nvPr/>
        </p:nvSpPr>
        <p:spPr>
          <a:xfrm>
            <a:off x="6675626" y="2131986"/>
            <a:ext cx="10508833" cy="814372"/>
          </a:xfrm>
          <a:prstGeom prst="rect">
            <a:avLst/>
          </a:prstGeom>
        </p:spPr>
        <p:txBody>
          <a:bodyPr lIns="0" tIns="0" rIns="0" bIns="0" rtlCol="0" anchor="t">
            <a:spAutoFit/>
          </a:bodyPr>
          <a:lstStyle/>
          <a:p>
            <a:pPr algn="ctr">
              <a:lnSpc>
                <a:spcPts val="5705"/>
              </a:lnSpc>
            </a:pPr>
            <a:r>
              <a:rPr lang="en-US" sz="6410" b="1">
                <a:solidFill>
                  <a:srgbClr val="3E67C8"/>
                </a:solidFill>
                <a:latin typeface="Arial Bold"/>
                <a:ea typeface="Arial Bold"/>
                <a:cs typeface="Arial Bold"/>
                <a:sym typeface="Arial Bold"/>
              </a:rPr>
              <a:t>Các biện pháp phòng thủ </a:t>
            </a:r>
          </a:p>
        </p:txBody>
      </p:sp>
      <p:pic>
        <p:nvPicPr>
          <p:cNvPr id="14" name="Picture 13">
            <a:extLst>
              <a:ext uri="{FF2B5EF4-FFF2-40B4-BE49-F238E27FC236}">
                <a16:creationId xmlns:a16="http://schemas.microsoft.com/office/drawing/2014/main" id="{E8A9FD55-B362-11ED-DBA0-0226493B1BDF}"/>
              </a:ext>
            </a:extLst>
          </p:cNvPr>
          <p:cNvPicPr>
            <a:picLocks noChangeAspect="1"/>
          </p:cNvPicPr>
          <p:nvPr/>
        </p:nvPicPr>
        <p:blipFill>
          <a:blip r:embed="rId5"/>
          <a:stretch>
            <a:fillRect/>
          </a:stretch>
        </p:blipFill>
        <p:spPr>
          <a:xfrm>
            <a:off x="7010399" y="3360693"/>
            <a:ext cx="10174059" cy="59945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52278-6A85-3010-E41C-0C9CDF1FBE0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8A57103-05F0-6071-C2C7-D8C31A7767C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a:extLst>
              <a:ext uri="{FF2B5EF4-FFF2-40B4-BE49-F238E27FC236}">
                <a16:creationId xmlns:a16="http://schemas.microsoft.com/office/drawing/2014/main" id="{7596BE09-D14D-1412-A176-F935504CAF35}"/>
              </a:ext>
            </a:extLst>
          </p:cNvPr>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sp>
        <p:nvSpPr>
          <p:cNvPr id="6" name="TextBox 6">
            <a:extLst>
              <a:ext uri="{FF2B5EF4-FFF2-40B4-BE49-F238E27FC236}">
                <a16:creationId xmlns:a16="http://schemas.microsoft.com/office/drawing/2014/main" id="{F2FBD230-370B-605B-3FAA-9CB594B9A713}"/>
              </a:ext>
            </a:extLst>
          </p:cNvPr>
          <p:cNvSpPr txBox="1"/>
          <p:nvPr/>
        </p:nvSpPr>
        <p:spPr>
          <a:xfrm>
            <a:off x="957214" y="9358745"/>
            <a:ext cx="1621100" cy="781918"/>
          </a:xfrm>
          <a:prstGeom prst="rect">
            <a:avLst/>
          </a:prstGeom>
        </p:spPr>
        <p:txBody>
          <a:bodyPr lIns="0" tIns="0" rIns="0" bIns="0" rtlCol="0" anchor="t">
            <a:spAutoFit/>
          </a:bodyPr>
          <a:lstStyle/>
          <a:p>
            <a:pPr algn="l">
              <a:lnSpc>
                <a:spcPts val="3032"/>
              </a:lnSpc>
            </a:pPr>
            <a:r>
              <a:rPr lang="en-US" sz="2165" b="1" dirty="0">
                <a:solidFill>
                  <a:srgbClr val="006CCD"/>
                </a:solidFill>
                <a:latin typeface="Arial Bold"/>
                <a:ea typeface="Arial Bold"/>
                <a:cs typeface="Arial Bold"/>
                <a:sym typeface="Arial Bold"/>
              </a:rPr>
              <a:t>Page 18</a:t>
            </a:r>
          </a:p>
          <a:p>
            <a:pPr algn="l">
              <a:lnSpc>
                <a:spcPts val="3172"/>
              </a:lnSpc>
            </a:pPr>
            <a:endParaRPr lang="en-US" sz="2165" b="1" dirty="0">
              <a:solidFill>
                <a:srgbClr val="006CCD"/>
              </a:solidFill>
              <a:latin typeface="Arial Bold"/>
              <a:ea typeface="Arial Bold"/>
              <a:cs typeface="Arial Bold"/>
              <a:sym typeface="Arial Bold"/>
            </a:endParaRPr>
          </a:p>
        </p:txBody>
      </p:sp>
      <p:sp>
        <p:nvSpPr>
          <p:cNvPr id="7" name="TextBox 7">
            <a:extLst>
              <a:ext uri="{FF2B5EF4-FFF2-40B4-BE49-F238E27FC236}">
                <a16:creationId xmlns:a16="http://schemas.microsoft.com/office/drawing/2014/main" id="{F16710B6-786E-F5FA-A6C6-F5F721C91CA6}"/>
              </a:ext>
            </a:extLst>
          </p:cNvPr>
          <p:cNvSpPr txBox="1"/>
          <p:nvPr/>
        </p:nvSpPr>
        <p:spPr>
          <a:xfrm>
            <a:off x="-304800" y="711130"/>
            <a:ext cx="15134161" cy="680507"/>
          </a:xfrm>
          <a:prstGeom prst="rect">
            <a:avLst/>
          </a:prstGeom>
        </p:spPr>
        <p:txBody>
          <a:bodyPr wrap="square" lIns="0" tIns="0" rIns="0" bIns="0" rtlCol="0" anchor="t">
            <a:spAutoFit/>
          </a:bodyPr>
          <a:lstStyle/>
          <a:p>
            <a:pPr algn="ctr">
              <a:lnSpc>
                <a:spcPts val="5705"/>
              </a:lnSpc>
            </a:pPr>
            <a:r>
              <a:rPr lang="en-US" sz="4400" b="1" dirty="0" err="1">
                <a:solidFill>
                  <a:srgbClr val="3E67C8"/>
                </a:solidFill>
                <a:latin typeface="Times New Roman" panose="02020603050405020304" pitchFamily="18" charset="0"/>
                <a:ea typeface="Arial Bold"/>
                <a:cs typeface="Times New Roman" panose="02020603050405020304" pitchFamily="18" charset="0"/>
                <a:sym typeface="Arial Bold"/>
              </a:rPr>
              <a:t>Dự</a:t>
            </a:r>
            <a:r>
              <a:rPr lang="en-US" sz="4400" b="1" dirty="0">
                <a:solidFill>
                  <a:srgbClr val="3E67C8"/>
                </a:solidFill>
                <a:latin typeface="Times New Roman" panose="02020603050405020304" pitchFamily="18" charset="0"/>
                <a:ea typeface="Arial Bold"/>
                <a:cs typeface="Times New Roman" panose="02020603050405020304" pitchFamily="18" charset="0"/>
                <a:sym typeface="Arial Bold"/>
              </a:rPr>
              <a:t> </a:t>
            </a:r>
            <a:r>
              <a:rPr lang="en-US" sz="4400" b="1" dirty="0" err="1">
                <a:solidFill>
                  <a:srgbClr val="3E67C8"/>
                </a:solidFill>
                <a:latin typeface="Times New Roman" panose="02020603050405020304" pitchFamily="18" charset="0"/>
                <a:ea typeface="Arial Bold"/>
                <a:cs typeface="Times New Roman" panose="02020603050405020304" pitchFamily="18" charset="0"/>
                <a:sym typeface="Arial Bold"/>
              </a:rPr>
              <a:t>đoán</a:t>
            </a:r>
            <a:r>
              <a:rPr lang="en-US" sz="4400" b="1" dirty="0">
                <a:solidFill>
                  <a:srgbClr val="3E67C8"/>
                </a:solidFill>
                <a:latin typeface="Times New Roman" panose="02020603050405020304" pitchFamily="18" charset="0"/>
                <a:ea typeface="Arial Bold"/>
                <a:cs typeface="Times New Roman" panose="02020603050405020304" pitchFamily="18" charset="0"/>
                <a:sym typeface="Arial Bold"/>
              </a:rPr>
              <a:t> </a:t>
            </a:r>
            <a:r>
              <a:rPr lang="en-US" sz="4400" b="1" dirty="0" err="1">
                <a:solidFill>
                  <a:srgbClr val="3E67C8"/>
                </a:solidFill>
                <a:latin typeface="Times New Roman" panose="02020603050405020304" pitchFamily="18" charset="0"/>
                <a:ea typeface="Arial Bold"/>
                <a:cs typeface="Times New Roman" panose="02020603050405020304" pitchFamily="18" charset="0"/>
                <a:sym typeface="Arial Bold"/>
              </a:rPr>
              <a:t>các</a:t>
            </a:r>
            <a:r>
              <a:rPr lang="en-US" sz="4400" b="1" dirty="0">
                <a:solidFill>
                  <a:srgbClr val="3E67C8"/>
                </a:solidFill>
                <a:latin typeface="Times New Roman" panose="02020603050405020304" pitchFamily="18" charset="0"/>
                <a:ea typeface="Arial Bold"/>
                <a:cs typeface="Times New Roman" panose="02020603050405020304" pitchFamily="18" charset="0"/>
                <a:sym typeface="Arial Bold"/>
              </a:rPr>
              <a:t> </a:t>
            </a:r>
            <a:r>
              <a:rPr lang="en-US" sz="4400" b="1" dirty="0" err="1">
                <a:solidFill>
                  <a:srgbClr val="3E67C8"/>
                </a:solidFill>
                <a:latin typeface="Times New Roman" panose="02020603050405020304" pitchFamily="18" charset="0"/>
                <a:ea typeface="Arial Bold"/>
                <a:cs typeface="Times New Roman" panose="02020603050405020304" pitchFamily="18" charset="0"/>
                <a:sym typeface="Arial Bold"/>
              </a:rPr>
              <a:t>phương</a:t>
            </a:r>
            <a:r>
              <a:rPr lang="en-US" sz="4400" b="1" dirty="0">
                <a:solidFill>
                  <a:srgbClr val="3E67C8"/>
                </a:solidFill>
                <a:latin typeface="Times New Roman" panose="02020603050405020304" pitchFamily="18" charset="0"/>
                <a:ea typeface="Arial Bold"/>
                <a:cs typeface="Times New Roman" panose="02020603050405020304" pitchFamily="18" charset="0"/>
                <a:sym typeface="Arial Bold"/>
              </a:rPr>
              <a:t> </a:t>
            </a:r>
            <a:r>
              <a:rPr lang="en-US" sz="4400" b="1" dirty="0" err="1">
                <a:solidFill>
                  <a:srgbClr val="3E67C8"/>
                </a:solidFill>
                <a:latin typeface="Times New Roman" panose="02020603050405020304" pitchFamily="18" charset="0"/>
                <a:ea typeface="Arial Bold"/>
                <a:cs typeface="Times New Roman" panose="02020603050405020304" pitchFamily="18" charset="0"/>
                <a:sym typeface="Arial Bold"/>
              </a:rPr>
              <a:t>thức</a:t>
            </a:r>
            <a:r>
              <a:rPr lang="en-US" sz="4400" b="1" dirty="0">
                <a:solidFill>
                  <a:srgbClr val="3E67C8"/>
                </a:solidFill>
                <a:latin typeface="Times New Roman" panose="02020603050405020304" pitchFamily="18" charset="0"/>
                <a:ea typeface="Arial Bold"/>
                <a:cs typeface="Times New Roman" panose="02020603050405020304" pitchFamily="18" charset="0"/>
                <a:sym typeface="Arial Bold"/>
              </a:rPr>
              <a:t> </a:t>
            </a:r>
            <a:r>
              <a:rPr lang="en-US" sz="4400" b="1" dirty="0" err="1">
                <a:solidFill>
                  <a:srgbClr val="3E67C8"/>
                </a:solidFill>
                <a:latin typeface="Times New Roman" panose="02020603050405020304" pitchFamily="18" charset="0"/>
                <a:ea typeface="Arial Bold"/>
                <a:cs typeface="Times New Roman" panose="02020603050405020304" pitchFamily="18" charset="0"/>
                <a:sym typeface="Arial Bold"/>
              </a:rPr>
              <a:t>tân</a:t>
            </a:r>
            <a:r>
              <a:rPr lang="en-US" sz="4400" b="1" dirty="0">
                <a:solidFill>
                  <a:srgbClr val="3E67C8"/>
                </a:solidFill>
                <a:latin typeface="Times New Roman" panose="02020603050405020304" pitchFamily="18" charset="0"/>
                <a:ea typeface="Arial Bold"/>
                <a:cs typeface="Times New Roman" panose="02020603050405020304" pitchFamily="18" charset="0"/>
                <a:sym typeface="Arial Bold"/>
              </a:rPr>
              <a:t> </a:t>
            </a:r>
            <a:r>
              <a:rPr lang="en-US" sz="4400" b="1" dirty="0" err="1">
                <a:solidFill>
                  <a:srgbClr val="3E67C8"/>
                </a:solidFill>
                <a:latin typeface="Times New Roman" panose="02020603050405020304" pitchFamily="18" charset="0"/>
                <a:ea typeface="Arial Bold"/>
                <a:cs typeface="Times New Roman" panose="02020603050405020304" pitchFamily="18" charset="0"/>
                <a:sym typeface="Arial Bold"/>
              </a:rPr>
              <a:t>công</a:t>
            </a:r>
            <a:r>
              <a:rPr lang="en-US" sz="4400" b="1" dirty="0">
                <a:solidFill>
                  <a:srgbClr val="3E67C8"/>
                </a:solidFill>
                <a:latin typeface="Times New Roman" panose="02020603050405020304" pitchFamily="18" charset="0"/>
                <a:ea typeface="Arial Bold"/>
                <a:cs typeface="Times New Roman" panose="02020603050405020304" pitchFamily="18" charset="0"/>
                <a:sym typeface="Arial Bold"/>
              </a:rPr>
              <a:t> AI </a:t>
            </a:r>
            <a:r>
              <a:rPr lang="en-US" sz="4400" b="1" dirty="0" err="1">
                <a:solidFill>
                  <a:srgbClr val="3E67C8"/>
                </a:solidFill>
                <a:latin typeface="Times New Roman" panose="02020603050405020304" pitchFamily="18" charset="0"/>
                <a:ea typeface="Arial Bold"/>
                <a:cs typeface="Times New Roman" panose="02020603050405020304" pitchFamily="18" charset="0"/>
                <a:sym typeface="Arial Bold"/>
              </a:rPr>
              <a:t>tương</a:t>
            </a:r>
            <a:r>
              <a:rPr lang="en-US" sz="4400" b="1" dirty="0">
                <a:solidFill>
                  <a:srgbClr val="3E67C8"/>
                </a:solidFill>
                <a:latin typeface="Times New Roman" panose="02020603050405020304" pitchFamily="18" charset="0"/>
                <a:ea typeface="Arial Bold"/>
                <a:cs typeface="Times New Roman" panose="02020603050405020304" pitchFamily="18" charset="0"/>
                <a:sym typeface="Arial Bold"/>
              </a:rPr>
              <a:t> lai </a:t>
            </a:r>
          </a:p>
        </p:txBody>
      </p:sp>
      <p:graphicFrame>
        <p:nvGraphicFramePr>
          <p:cNvPr id="4" name="Table 3">
            <a:extLst>
              <a:ext uri="{FF2B5EF4-FFF2-40B4-BE49-F238E27FC236}">
                <a16:creationId xmlns:a16="http://schemas.microsoft.com/office/drawing/2014/main" id="{4A6274E4-FE85-EE2A-E56C-59696126EDD2}"/>
              </a:ext>
            </a:extLst>
          </p:cNvPr>
          <p:cNvGraphicFramePr>
            <a:graphicFrameLocks noGrp="1"/>
          </p:cNvGraphicFramePr>
          <p:nvPr>
            <p:extLst>
              <p:ext uri="{D42A27DB-BD31-4B8C-83A1-F6EECF244321}">
                <p14:modId xmlns:p14="http://schemas.microsoft.com/office/powerpoint/2010/main" val="2096878165"/>
              </p:ext>
            </p:extLst>
          </p:nvPr>
        </p:nvGraphicFramePr>
        <p:xfrm>
          <a:off x="1295400" y="2247424"/>
          <a:ext cx="15392400" cy="6581547"/>
        </p:xfrm>
        <a:graphic>
          <a:graphicData uri="http://schemas.openxmlformats.org/drawingml/2006/table">
            <a:tbl>
              <a:tblPr firstRow="1" firstCol="1" bandRow="1">
                <a:tableStyleId>{5C22544A-7EE6-4342-B048-85BDC9FD1C3A}</a:tableStyleId>
              </a:tblPr>
              <a:tblGrid>
                <a:gridCol w="3078480">
                  <a:extLst>
                    <a:ext uri="{9D8B030D-6E8A-4147-A177-3AD203B41FA5}">
                      <a16:colId xmlns:a16="http://schemas.microsoft.com/office/drawing/2014/main" val="3683948374"/>
                    </a:ext>
                  </a:extLst>
                </a:gridCol>
                <a:gridCol w="3078480">
                  <a:extLst>
                    <a:ext uri="{9D8B030D-6E8A-4147-A177-3AD203B41FA5}">
                      <a16:colId xmlns:a16="http://schemas.microsoft.com/office/drawing/2014/main" val="3995120638"/>
                    </a:ext>
                  </a:extLst>
                </a:gridCol>
                <a:gridCol w="3078480">
                  <a:extLst>
                    <a:ext uri="{9D8B030D-6E8A-4147-A177-3AD203B41FA5}">
                      <a16:colId xmlns:a16="http://schemas.microsoft.com/office/drawing/2014/main" val="3996619665"/>
                    </a:ext>
                  </a:extLst>
                </a:gridCol>
                <a:gridCol w="3078480">
                  <a:extLst>
                    <a:ext uri="{9D8B030D-6E8A-4147-A177-3AD203B41FA5}">
                      <a16:colId xmlns:a16="http://schemas.microsoft.com/office/drawing/2014/main" val="879841359"/>
                    </a:ext>
                  </a:extLst>
                </a:gridCol>
                <a:gridCol w="3078480">
                  <a:extLst>
                    <a:ext uri="{9D8B030D-6E8A-4147-A177-3AD203B41FA5}">
                      <a16:colId xmlns:a16="http://schemas.microsoft.com/office/drawing/2014/main" val="4149177220"/>
                    </a:ext>
                  </a:extLst>
                </a:gridCol>
              </a:tblGrid>
              <a:tr h="1007042">
                <a:tc>
                  <a:txBody>
                    <a:bodyPr/>
                    <a:lstStyle/>
                    <a:p>
                      <a:pPr marL="0" marR="0" algn="ctr">
                        <a:lnSpc>
                          <a:spcPct val="137000"/>
                        </a:lnSpc>
                        <a:spcAft>
                          <a:spcPts val="800"/>
                        </a:spcAft>
                        <a:buNone/>
                      </a:pPr>
                      <a:r>
                        <a:rPr lang="en-US" sz="1400" kern="0">
                          <a:effectLst/>
                        </a:rPr>
                        <a:t>Hình thức tấn công AI</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37000"/>
                        </a:lnSpc>
                        <a:spcAft>
                          <a:spcPts val="800"/>
                        </a:spcAft>
                        <a:buNone/>
                      </a:pPr>
                      <a:r>
                        <a:rPr lang="en-US" sz="1400" kern="0">
                          <a:effectLst/>
                        </a:rPr>
                        <a:t>Mô tả ngắn gọn</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37000"/>
                        </a:lnSpc>
                        <a:spcAft>
                          <a:spcPts val="800"/>
                        </a:spcAft>
                        <a:buNone/>
                      </a:pPr>
                      <a:r>
                        <a:rPr lang="en-US" sz="1400" kern="0">
                          <a:effectLst/>
                        </a:rPr>
                        <a:t>Đối tượng chịu ảnh hưởng</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37000"/>
                        </a:lnSpc>
                        <a:spcAft>
                          <a:spcPts val="800"/>
                        </a:spcAft>
                        <a:buNone/>
                      </a:pPr>
                      <a:r>
                        <a:rPr lang="en-US" sz="1400" kern="0">
                          <a:effectLst/>
                        </a:rPr>
                        <a:t>Mục đích của cuộc tấn công</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37000"/>
                        </a:lnSpc>
                        <a:spcAft>
                          <a:spcPts val="800"/>
                        </a:spcAft>
                        <a:buNone/>
                      </a:pPr>
                      <a:r>
                        <a:rPr lang="en-US" sz="1400" kern="0">
                          <a:effectLst/>
                        </a:rPr>
                        <a:t>Hậu quả</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369251734"/>
                  </a:ext>
                </a:extLst>
              </a:tr>
              <a:tr h="1517717">
                <a:tc>
                  <a:txBody>
                    <a:bodyPr/>
                    <a:lstStyle/>
                    <a:p>
                      <a:pPr marL="0" marR="0">
                        <a:lnSpc>
                          <a:spcPct val="137000"/>
                        </a:lnSpc>
                        <a:spcAft>
                          <a:spcPts val="800"/>
                        </a:spcAft>
                        <a:buNone/>
                      </a:pPr>
                      <a:r>
                        <a:rPr lang="en-US" sz="1400" kern="0" dirty="0">
                          <a:effectLst/>
                        </a:rPr>
                        <a:t>1. Deepfake </a:t>
                      </a:r>
                      <a:r>
                        <a:rPr lang="en-US" sz="1400" kern="0" dirty="0" err="1">
                          <a:effectLst/>
                        </a:rPr>
                        <a:t>cá</a:t>
                      </a:r>
                      <a:r>
                        <a:rPr lang="en-US" sz="1400" kern="0" dirty="0">
                          <a:effectLst/>
                        </a:rPr>
                        <a:t> </a:t>
                      </a:r>
                      <a:r>
                        <a:rPr lang="en-US" sz="1400" kern="0" dirty="0" err="1">
                          <a:effectLst/>
                        </a:rPr>
                        <a:t>nhân</a:t>
                      </a:r>
                      <a:r>
                        <a:rPr lang="en-US" sz="1400" kern="0" dirty="0">
                          <a:effectLst/>
                        </a:rPr>
                        <a:t> &amp; </a:t>
                      </a:r>
                      <a:r>
                        <a:rPr lang="en-US" sz="1400" kern="0" dirty="0" err="1">
                          <a:effectLst/>
                        </a:rPr>
                        <a:t>lừa</a:t>
                      </a:r>
                      <a:r>
                        <a:rPr lang="en-US" sz="1400" kern="0" dirty="0">
                          <a:effectLst/>
                        </a:rPr>
                        <a:t> </a:t>
                      </a:r>
                      <a:r>
                        <a:rPr lang="en-US" sz="1400" kern="0" dirty="0" err="1">
                          <a:effectLst/>
                        </a:rPr>
                        <a:t>đảo</a:t>
                      </a:r>
                      <a:r>
                        <a:rPr lang="en-US" sz="1400" kern="0" dirty="0">
                          <a:effectLst/>
                        </a:rPr>
                        <a:t> </a:t>
                      </a:r>
                      <a:r>
                        <a:rPr lang="en-US" sz="1400" kern="0" dirty="0" err="1">
                          <a:effectLst/>
                        </a:rPr>
                        <a:t>danh</a:t>
                      </a:r>
                      <a:r>
                        <a:rPr lang="en-US" sz="1400" kern="0" dirty="0">
                          <a:effectLst/>
                        </a:rPr>
                        <a:t> </a:t>
                      </a:r>
                      <a:r>
                        <a:rPr lang="en-US" sz="1400" kern="0" dirty="0" err="1">
                          <a:effectLst/>
                        </a:rPr>
                        <a:t>tính</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37000"/>
                        </a:lnSpc>
                        <a:spcAft>
                          <a:spcPts val="800"/>
                        </a:spcAft>
                        <a:buNone/>
                      </a:pPr>
                      <a:r>
                        <a:rPr lang="en-US" sz="1400" kern="0">
                          <a:effectLst/>
                        </a:rPr>
                        <a:t>AI tạo ra hình ảnh, video, giọng nói giả để mạo danh cá nhân.</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37000"/>
                        </a:lnSpc>
                        <a:spcAft>
                          <a:spcPts val="800"/>
                        </a:spcAft>
                        <a:buNone/>
                      </a:pPr>
                      <a:r>
                        <a:rPr lang="en-US" sz="1400" kern="0">
                          <a:effectLst/>
                        </a:rPr>
                        <a:t>Người dân, doanh nhân, người nổi tiếng, cán bộ.</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37000"/>
                        </a:lnSpc>
                        <a:spcAft>
                          <a:spcPts val="800"/>
                        </a:spcAft>
                        <a:buNone/>
                      </a:pPr>
                      <a:r>
                        <a:rPr lang="en-US" sz="1400" kern="0">
                          <a:effectLst/>
                        </a:rPr>
                        <a:t>Đánh cắp danh tính, lừa đảo tài chính, phá hoại uy tín.</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37000"/>
                        </a:lnSpc>
                        <a:spcAft>
                          <a:spcPts val="800"/>
                        </a:spcAft>
                        <a:buNone/>
                      </a:pPr>
                      <a:r>
                        <a:rPr lang="en-US" sz="1400" kern="0">
                          <a:effectLst/>
                        </a:rPr>
                        <a:t>Mất tài sản, tổn hại danh dự, lan truyền thông tin sai lệch.</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14503400"/>
                  </a:ext>
                </a:extLst>
              </a:tr>
              <a:tr h="2028394">
                <a:tc>
                  <a:txBody>
                    <a:bodyPr/>
                    <a:lstStyle/>
                    <a:p>
                      <a:pPr marL="0" marR="0">
                        <a:lnSpc>
                          <a:spcPct val="137000"/>
                        </a:lnSpc>
                        <a:spcAft>
                          <a:spcPts val="800"/>
                        </a:spcAft>
                        <a:buNone/>
                      </a:pPr>
                      <a:r>
                        <a:rPr lang="en-US" sz="1400" kern="0">
                          <a:effectLst/>
                        </a:rPr>
                        <a:t>2. Tấn công AI vào mạng xã hội</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37000"/>
                        </a:lnSpc>
                        <a:spcAft>
                          <a:spcPts val="800"/>
                        </a:spcAft>
                        <a:buNone/>
                      </a:pPr>
                      <a:r>
                        <a:rPr lang="en-US" sz="1400" kern="0" dirty="0" err="1">
                          <a:effectLst/>
                        </a:rPr>
                        <a:t>Dùng</a:t>
                      </a:r>
                      <a:r>
                        <a:rPr lang="en-US" sz="1400" kern="0" dirty="0">
                          <a:effectLst/>
                        </a:rPr>
                        <a:t> AI </a:t>
                      </a:r>
                      <a:r>
                        <a:rPr lang="en-US" sz="1400" kern="0" dirty="0" err="1">
                          <a:effectLst/>
                        </a:rPr>
                        <a:t>tạo</a:t>
                      </a:r>
                      <a:r>
                        <a:rPr lang="en-US" sz="1400" kern="0" dirty="0">
                          <a:effectLst/>
                        </a:rPr>
                        <a:t> </a:t>
                      </a:r>
                      <a:r>
                        <a:rPr lang="en-US" sz="1400" kern="0" dirty="0" err="1">
                          <a:effectLst/>
                        </a:rPr>
                        <a:t>tài</a:t>
                      </a:r>
                      <a:r>
                        <a:rPr lang="en-US" sz="1400" kern="0" dirty="0">
                          <a:effectLst/>
                        </a:rPr>
                        <a:t> </a:t>
                      </a:r>
                      <a:r>
                        <a:rPr lang="en-US" sz="1400" kern="0" dirty="0" err="1">
                          <a:effectLst/>
                        </a:rPr>
                        <a:t>khoản</a:t>
                      </a:r>
                      <a:r>
                        <a:rPr lang="en-US" sz="1400" kern="0" dirty="0">
                          <a:effectLst/>
                        </a:rPr>
                        <a:t> </a:t>
                      </a:r>
                      <a:r>
                        <a:rPr lang="en-US" sz="1400" kern="0" dirty="0" err="1">
                          <a:effectLst/>
                        </a:rPr>
                        <a:t>ảo</a:t>
                      </a:r>
                      <a:r>
                        <a:rPr lang="en-US" sz="1400" kern="0" dirty="0">
                          <a:effectLst/>
                        </a:rPr>
                        <a:t>, </a:t>
                      </a:r>
                      <a:r>
                        <a:rPr lang="en-US" sz="1400" kern="0" dirty="0" err="1">
                          <a:effectLst/>
                        </a:rPr>
                        <a:t>bình</a:t>
                      </a:r>
                      <a:r>
                        <a:rPr lang="en-US" sz="1400" kern="0" dirty="0">
                          <a:effectLst/>
                        </a:rPr>
                        <a:t> </a:t>
                      </a:r>
                      <a:r>
                        <a:rPr lang="en-US" sz="1400" kern="0" dirty="0" err="1">
                          <a:effectLst/>
                        </a:rPr>
                        <a:t>luận</a:t>
                      </a:r>
                      <a:r>
                        <a:rPr lang="en-US" sz="1400" kern="0" dirty="0">
                          <a:effectLst/>
                        </a:rPr>
                        <a:t> </a:t>
                      </a:r>
                      <a:r>
                        <a:rPr lang="en-US" sz="1400" kern="0" dirty="0" err="1">
                          <a:effectLst/>
                        </a:rPr>
                        <a:t>tự</a:t>
                      </a:r>
                      <a:r>
                        <a:rPr lang="en-US" sz="1400" kern="0" dirty="0">
                          <a:effectLst/>
                        </a:rPr>
                        <a:t> </a:t>
                      </a:r>
                      <a:r>
                        <a:rPr lang="en-US" sz="1400" kern="0" dirty="0" err="1">
                          <a:effectLst/>
                        </a:rPr>
                        <a:t>động</a:t>
                      </a:r>
                      <a:r>
                        <a:rPr lang="en-US" sz="1400" kern="0" dirty="0">
                          <a:effectLst/>
                        </a:rPr>
                        <a:t>, </a:t>
                      </a:r>
                      <a:r>
                        <a:rPr lang="en-US" sz="1400" kern="0" dirty="0" err="1">
                          <a:effectLst/>
                        </a:rPr>
                        <a:t>lan</a:t>
                      </a:r>
                      <a:r>
                        <a:rPr lang="en-US" sz="1400" kern="0" dirty="0">
                          <a:effectLst/>
                        </a:rPr>
                        <a:t> </a:t>
                      </a:r>
                      <a:r>
                        <a:rPr lang="en-US" sz="1400" kern="0" dirty="0" err="1">
                          <a:effectLst/>
                        </a:rPr>
                        <a:t>truyền</a:t>
                      </a:r>
                      <a:r>
                        <a:rPr lang="en-US" sz="1400" kern="0" dirty="0">
                          <a:effectLst/>
                        </a:rPr>
                        <a:t> </a:t>
                      </a:r>
                      <a:r>
                        <a:rPr lang="en-US" sz="1400" kern="0" dirty="0" err="1">
                          <a:effectLst/>
                        </a:rPr>
                        <a:t>thông</a:t>
                      </a:r>
                      <a:r>
                        <a:rPr lang="en-US" sz="1400" kern="0" dirty="0">
                          <a:effectLst/>
                        </a:rPr>
                        <a:t> tin </a:t>
                      </a:r>
                      <a:r>
                        <a:rPr lang="en-US" sz="1400" kern="0" dirty="0" err="1">
                          <a:effectLst/>
                        </a:rPr>
                        <a:t>độc</a:t>
                      </a:r>
                      <a:r>
                        <a:rPr lang="en-US" sz="1400" kern="0" dirty="0">
                          <a:effectLst/>
                        </a:rPr>
                        <a:t> </a:t>
                      </a:r>
                      <a:r>
                        <a:rPr lang="en-US" sz="1400" kern="0" dirty="0" err="1">
                          <a:effectLst/>
                        </a:rPr>
                        <a:t>hại</a:t>
                      </a:r>
                      <a:r>
                        <a:rPr lang="en-US" sz="1400" kern="0" dirty="0">
                          <a:effectLst/>
                        </a:rPr>
                        <a:t>.</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37000"/>
                        </a:lnSpc>
                        <a:spcAft>
                          <a:spcPts val="800"/>
                        </a:spcAft>
                        <a:buNone/>
                      </a:pPr>
                      <a:r>
                        <a:rPr lang="en-US" sz="1400" kern="0">
                          <a:effectLst/>
                        </a:rPr>
                        <a:t>Cộng đồng mạng, người dùng, tổ chức xã hội.</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37000"/>
                        </a:lnSpc>
                        <a:spcAft>
                          <a:spcPts val="800"/>
                        </a:spcAft>
                        <a:buNone/>
                      </a:pPr>
                      <a:r>
                        <a:rPr lang="en-US" sz="1400" kern="0">
                          <a:effectLst/>
                        </a:rPr>
                        <a:t>Gây nhiễu dư luận, thao túng hành vi người dùng.</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37000"/>
                        </a:lnSpc>
                        <a:spcAft>
                          <a:spcPts val="800"/>
                        </a:spcAft>
                        <a:buNone/>
                      </a:pPr>
                      <a:r>
                        <a:rPr lang="en-US" sz="1400" kern="0">
                          <a:effectLst/>
                        </a:rPr>
                        <a:t>Rối loạn thông tin, chia rẽ xã hội, lan truyền tin giả.</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681289588"/>
                  </a:ext>
                </a:extLst>
              </a:tr>
              <a:tr h="2028394">
                <a:tc>
                  <a:txBody>
                    <a:bodyPr/>
                    <a:lstStyle/>
                    <a:p>
                      <a:pPr marL="0" marR="0">
                        <a:lnSpc>
                          <a:spcPct val="137000"/>
                        </a:lnSpc>
                        <a:spcAft>
                          <a:spcPts val="800"/>
                        </a:spcAft>
                        <a:buNone/>
                      </a:pPr>
                      <a:r>
                        <a:rPr lang="en-US" sz="1400" kern="0">
                          <a:effectLst/>
                        </a:rPr>
                        <a:t>3. AI lừa đảo tài chính (AI-powered scams)</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37000"/>
                        </a:lnSpc>
                        <a:spcAft>
                          <a:spcPts val="800"/>
                        </a:spcAft>
                        <a:buNone/>
                      </a:pPr>
                      <a:r>
                        <a:rPr lang="en-US" sz="1400" kern="0">
                          <a:effectLst/>
                        </a:rPr>
                        <a:t>AI giả giọng nói, chat tự động, phân tích nạn nhân để lừa đảo tinh vi.</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37000"/>
                        </a:lnSpc>
                        <a:spcAft>
                          <a:spcPts val="800"/>
                        </a:spcAft>
                        <a:buNone/>
                      </a:pPr>
                      <a:r>
                        <a:rPr lang="en-US" sz="1400" kern="0">
                          <a:effectLst/>
                        </a:rPr>
                        <a:t>Người gửi tiền, ngân hàng nhỏ, doanh nghiệp SME.</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37000"/>
                        </a:lnSpc>
                        <a:spcAft>
                          <a:spcPts val="800"/>
                        </a:spcAft>
                        <a:buNone/>
                      </a:pPr>
                      <a:r>
                        <a:rPr lang="en-US" sz="1400" kern="0">
                          <a:effectLst/>
                        </a:rPr>
                        <a:t>Trục lợi tài chính, chiếm đoạt tài khoản.</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37000"/>
                        </a:lnSpc>
                        <a:spcAft>
                          <a:spcPts val="800"/>
                        </a:spcAft>
                        <a:buNone/>
                      </a:pPr>
                      <a:r>
                        <a:rPr lang="en-US" sz="1400" kern="0" dirty="0" err="1">
                          <a:effectLst/>
                        </a:rPr>
                        <a:t>Thiệt</a:t>
                      </a:r>
                      <a:r>
                        <a:rPr lang="en-US" sz="1400" kern="0" dirty="0">
                          <a:effectLst/>
                        </a:rPr>
                        <a:t> </a:t>
                      </a:r>
                      <a:r>
                        <a:rPr lang="en-US" sz="1400" kern="0" dirty="0" err="1">
                          <a:effectLst/>
                        </a:rPr>
                        <a:t>hại</a:t>
                      </a:r>
                      <a:r>
                        <a:rPr lang="en-US" sz="1400" kern="0" dirty="0">
                          <a:effectLst/>
                        </a:rPr>
                        <a:t> </a:t>
                      </a:r>
                      <a:r>
                        <a:rPr lang="en-US" sz="1400" kern="0" dirty="0" err="1">
                          <a:effectLst/>
                        </a:rPr>
                        <a:t>kinh</a:t>
                      </a:r>
                      <a:r>
                        <a:rPr lang="en-US" sz="1400" kern="0" dirty="0">
                          <a:effectLst/>
                        </a:rPr>
                        <a:t> </a:t>
                      </a:r>
                      <a:r>
                        <a:rPr lang="en-US" sz="1400" kern="0" dirty="0" err="1">
                          <a:effectLst/>
                        </a:rPr>
                        <a:t>tế</a:t>
                      </a:r>
                      <a:r>
                        <a:rPr lang="en-US" sz="1400" kern="0" dirty="0">
                          <a:effectLst/>
                        </a:rPr>
                        <a:t>, </a:t>
                      </a:r>
                      <a:r>
                        <a:rPr lang="en-US" sz="1400" kern="0" dirty="0" err="1">
                          <a:effectLst/>
                        </a:rPr>
                        <a:t>giảm</a:t>
                      </a:r>
                      <a:r>
                        <a:rPr lang="en-US" sz="1400" kern="0" dirty="0">
                          <a:effectLst/>
                        </a:rPr>
                        <a:t> </a:t>
                      </a:r>
                      <a:r>
                        <a:rPr lang="en-US" sz="1400" kern="0" dirty="0" err="1">
                          <a:effectLst/>
                        </a:rPr>
                        <a:t>niềm</a:t>
                      </a:r>
                      <a:r>
                        <a:rPr lang="en-US" sz="1400" kern="0" dirty="0">
                          <a:effectLst/>
                        </a:rPr>
                        <a:t> tin </a:t>
                      </a:r>
                      <a:r>
                        <a:rPr lang="en-US" sz="1400" kern="0" dirty="0" err="1">
                          <a:effectLst/>
                        </a:rPr>
                        <a:t>vào</a:t>
                      </a:r>
                      <a:r>
                        <a:rPr lang="en-US" sz="1400" kern="0" dirty="0">
                          <a:effectLst/>
                        </a:rPr>
                        <a:t> </a:t>
                      </a:r>
                      <a:r>
                        <a:rPr lang="en-US" sz="1400" kern="0" dirty="0" err="1">
                          <a:effectLst/>
                        </a:rPr>
                        <a:t>dịch</a:t>
                      </a:r>
                      <a:r>
                        <a:rPr lang="en-US" sz="1400" kern="0" dirty="0">
                          <a:effectLst/>
                        </a:rPr>
                        <a:t> </a:t>
                      </a:r>
                      <a:r>
                        <a:rPr lang="en-US" sz="1400" kern="0" dirty="0" err="1">
                          <a:effectLst/>
                        </a:rPr>
                        <a:t>vụ</a:t>
                      </a:r>
                      <a:r>
                        <a:rPr lang="en-US" sz="1400" kern="0" dirty="0">
                          <a:effectLst/>
                        </a:rPr>
                        <a:t> </a:t>
                      </a:r>
                      <a:r>
                        <a:rPr lang="en-US" sz="1400" kern="0" dirty="0" err="1">
                          <a:effectLst/>
                        </a:rPr>
                        <a:t>tài</a:t>
                      </a:r>
                      <a:r>
                        <a:rPr lang="en-US" sz="1400" kern="0" dirty="0">
                          <a:effectLst/>
                        </a:rPr>
                        <a:t> </a:t>
                      </a:r>
                      <a:r>
                        <a:rPr lang="en-US" sz="1400" kern="0" dirty="0" err="1">
                          <a:effectLst/>
                        </a:rPr>
                        <a:t>chính</a:t>
                      </a:r>
                      <a:r>
                        <a:rPr lang="en-US" sz="1400" kern="0" dirty="0">
                          <a:effectLst/>
                        </a:rPr>
                        <a:t>.</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098440726"/>
                  </a:ext>
                </a:extLst>
              </a:tr>
            </a:tbl>
          </a:graphicData>
        </a:graphic>
      </p:graphicFrame>
    </p:spTree>
    <p:extLst>
      <p:ext uri="{BB962C8B-B14F-4D97-AF65-F5344CB8AC3E}">
        <p14:creationId xmlns:p14="http://schemas.microsoft.com/office/powerpoint/2010/main" val="254216144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grpSp>
        <p:nvGrpSpPr>
          <p:cNvPr id="4" name="Group 4"/>
          <p:cNvGrpSpPr/>
          <p:nvPr/>
        </p:nvGrpSpPr>
        <p:grpSpPr>
          <a:xfrm>
            <a:off x="1132386" y="6831109"/>
            <a:ext cx="1308590" cy="130859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7" name="Group 7"/>
          <p:cNvGrpSpPr/>
          <p:nvPr/>
        </p:nvGrpSpPr>
        <p:grpSpPr>
          <a:xfrm>
            <a:off x="6465744" y="6831109"/>
            <a:ext cx="1308590" cy="130859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0" name="Group 10"/>
          <p:cNvGrpSpPr/>
          <p:nvPr/>
        </p:nvGrpSpPr>
        <p:grpSpPr>
          <a:xfrm>
            <a:off x="12632413" y="6831109"/>
            <a:ext cx="1308590" cy="130859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3" name="Group 13"/>
          <p:cNvGrpSpPr/>
          <p:nvPr/>
        </p:nvGrpSpPr>
        <p:grpSpPr>
          <a:xfrm>
            <a:off x="1950553" y="4179477"/>
            <a:ext cx="13503728" cy="1706070"/>
            <a:chOff x="0" y="0"/>
            <a:chExt cx="18004971" cy="2274760"/>
          </a:xfrm>
        </p:grpSpPr>
        <p:sp>
          <p:nvSpPr>
            <p:cNvPr id="14" name="Freeform 14"/>
            <p:cNvSpPr/>
            <p:nvPr/>
          </p:nvSpPr>
          <p:spPr>
            <a:xfrm>
              <a:off x="0" y="151852"/>
              <a:ext cx="2911720" cy="2122909"/>
            </a:xfrm>
            <a:custGeom>
              <a:avLst/>
              <a:gdLst/>
              <a:ahLst/>
              <a:cxnLst/>
              <a:rect l="l" t="t" r="r" b="b"/>
              <a:pathLst>
                <a:path w="2911720" h="2122909">
                  <a:moveTo>
                    <a:pt x="0" y="0"/>
                  </a:moveTo>
                  <a:lnTo>
                    <a:pt x="2911720" y="0"/>
                  </a:lnTo>
                  <a:lnTo>
                    <a:pt x="2911720" y="2122908"/>
                  </a:lnTo>
                  <a:lnTo>
                    <a:pt x="0" y="21229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7973720" y="310021"/>
              <a:ext cx="2798912" cy="1806570"/>
            </a:xfrm>
            <a:custGeom>
              <a:avLst/>
              <a:gdLst/>
              <a:ahLst/>
              <a:cxnLst/>
              <a:rect l="l" t="t" r="r" b="b"/>
              <a:pathLst>
                <a:path w="2798912" h="1806570">
                  <a:moveTo>
                    <a:pt x="0" y="0"/>
                  </a:moveTo>
                  <a:lnTo>
                    <a:pt x="2798912" y="0"/>
                  </a:lnTo>
                  <a:lnTo>
                    <a:pt x="2798912" y="1806570"/>
                  </a:lnTo>
                  <a:lnTo>
                    <a:pt x="0" y="18065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15243382" y="0"/>
              <a:ext cx="2761589" cy="1802564"/>
            </a:xfrm>
            <a:custGeom>
              <a:avLst/>
              <a:gdLst/>
              <a:ahLst/>
              <a:cxnLst/>
              <a:rect l="l" t="t" r="r" b="b"/>
              <a:pathLst>
                <a:path w="2761589" h="1802564">
                  <a:moveTo>
                    <a:pt x="0" y="0"/>
                  </a:moveTo>
                  <a:lnTo>
                    <a:pt x="2761589" y="0"/>
                  </a:lnTo>
                  <a:lnTo>
                    <a:pt x="2761589" y="1802564"/>
                  </a:lnTo>
                  <a:lnTo>
                    <a:pt x="0" y="18025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17" name="TextBox 17"/>
          <p:cNvSpPr txBox="1"/>
          <p:nvPr/>
        </p:nvSpPr>
        <p:spPr>
          <a:xfrm>
            <a:off x="957214" y="9358745"/>
            <a:ext cx="1621100" cy="416158"/>
          </a:xfrm>
          <a:prstGeom prst="rect">
            <a:avLst/>
          </a:prstGeom>
        </p:spPr>
        <p:txBody>
          <a:bodyPr lIns="0" tIns="0" rIns="0" bIns="0" rtlCol="0" anchor="t">
            <a:spAutoFit/>
          </a:bodyPr>
          <a:lstStyle/>
          <a:p>
            <a:pPr algn="l">
              <a:lnSpc>
                <a:spcPts val="3312"/>
              </a:lnSpc>
            </a:pPr>
            <a:r>
              <a:rPr lang="en-US" sz="2365" b="1">
                <a:solidFill>
                  <a:srgbClr val="006CCD"/>
                </a:solidFill>
                <a:latin typeface="Arial Bold"/>
                <a:ea typeface="Arial Bold"/>
                <a:cs typeface="Arial Bold"/>
                <a:sym typeface="Arial Bold"/>
              </a:rPr>
              <a:t>Page 01</a:t>
            </a:r>
          </a:p>
        </p:txBody>
      </p:sp>
      <p:sp>
        <p:nvSpPr>
          <p:cNvPr id="18" name="TextBox 18"/>
          <p:cNvSpPr txBox="1"/>
          <p:nvPr/>
        </p:nvSpPr>
        <p:spPr>
          <a:xfrm>
            <a:off x="4266686" y="2668794"/>
            <a:ext cx="9355642" cy="961545"/>
          </a:xfrm>
          <a:prstGeom prst="rect">
            <a:avLst/>
          </a:prstGeom>
        </p:spPr>
        <p:txBody>
          <a:bodyPr lIns="0" tIns="0" rIns="0" bIns="0" rtlCol="0" anchor="t">
            <a:spAutoFit/>
          </a:bodyPr>
          <a:lstStyle/>
          <a:p>
            <a:pPr algn="ctr">
              <a:lnSpc>
                <a:spcPts val="7396"/>
              </a:lnSpc>
            </a:pPr>
            <a:r>
              <a:rPr lang="en-US" sz="8310" b="1" dirty="0" err="1">
                <a:solidFill>
                  <a:srgbClr val="3E67C8"/>
                </a:solidFill>
                <a:latin typeface="Times New Roman" panose="02020603050405020304" pitchFamily="18" charset="0"/>
                <a:ea typeface="Arial Bold"/>
                <a:cs typeface="Times New Roman" panose="02020603050405020304" pitchFamily="18" charset="0"/>
                <a:sym typeface="Arial Bold"/>
              </a:rPr>
              <a:t>Tổng</a:t>
            </a:r>
            <a:r>
              <a:rPr lang="en-US" sz="8310" b="1" dirty="0">
                <a:solidFill>
                  <a:srgbClr val="3E67C8"/>
                </a:solidFill>
                <a:latin typeface="Times New Roman" panose="02020603050405020304" pitchFamily="18" charset="0"/>
                <a:ea typeface="Arial Bold"/>
                <a:cs typeface="Times New Roman" panose="02020603050405020304" pitchFamily="18" charset="0"/>
                <a:sym typeface="Arial Bold"/>
              </a:rPr>
              <a:t> </a:t>
            </a:r>
            <a:r>
              <a:rPr lang="en-US" sz="8310" b="1" dirty="0" err="1">
                <a:solidFill>
                  <a:srgbClr val="3E67C8"/>
                </a:solidFill>
                <a:latin typeface="Times New Roman" panose="02020603050405020304" pitchFamily="18" charset="0"/>
                <a:ea typeface="Arial Bold"/>
                <a:cs typeface="Times New Roman" panose="02020603050405020304" pitchFamily="18" charset="0"/>
                <a:sym typeface="Arial Bold"/>
              </a:rPr>
              <a:t>Quát</a:t>
            </a:r>
            <a:endParaRPr lang="en-US" sz="8310" b="1" dirty="0">
              <a:solidFill>
                <a:srgbClr val="3E67C8"/>
              </a:solidFill>
              <a:latin typeface="Times New Roman" panose="02020603050405020304" pitchFamily="18" charset="0"/>
              <a:ea typeface="Arial Bold"/>
              <a:cs typeface="Times New Roman" panose="02020603050405020304" pitchFamily="18" charset="0"/>
              <a:sym typeface="Arial Bold"/>
            </a:endParaRPr>
          </a:p>
        </p:txBody>
      </p:sp>
      <p:sp>
        <p:nvSpPr>
          <p:cNvPr id="19" name="TextBox 19"/>
          <p:cNvSpPr txBox="1"/>
          <p:nvPr/>
        </p:nvSpPr>
        <p:spPr>
          <a:xfrm>
            <a:off x="1767764" y="6924732"/>
            <a:ext cx="3834734" cy="941959"/>
          </a:xfrm>
          <a:prstGeom prst="rect">
            <a:avLst/>
          </a:prstGeom>
        </p:spPr>
        <p:txBody>
          <a:bodyPr lIns="0" tIns="0" rIns="0" bIns="0" rtlCol="0" anchor="t">
            <a:spAutoFit/>
          </a:bodyPr>
          <a:lstStyle/>
          <a:p>
            <a:pPr algn="l">
              <a:lnSpc>
                <a:spcPts val="3789"/>
              </a:lnSpc>
            </a:pPr>
            <a:r>
              <a:rPr lang="en-US" sz="2526" dirty="0" err="1">
                <a:solidFill>
                  <a:srgbClr val="3E67C8"/>
                </a:solidFill>
                <a:latin typeface="Arial"/>
                <a:ea typeface="Arial"/>
                <a:cs typeface="Arial"/>
                <a:sym typeface="Arial"/>
              </a:rPr>
              <a:t>Lược</a:t>
            </a:r>
            <a:r>
              <a:rPr lang="en-US" sz="2526" dirty="0">
                <a:solidFill>
                  <a:srgbClr val="3E67C8"/>
                </a:solidFill>
                <a:latin typeface="Arial"/>
                <a:ea typeface="Arial"/>
                <a:cs typeface="Arial"/>
                <a:sym typeface="Arial"/>
              </a:rPr>
              <a:t> qua </a:t>
            </a:r>
            <a:r>
              <a:rPr lang="en-US" sz="2526" dirty="0" err="1">
                <a:solidFill>
                  <a:srgbClr val="3E67C8"/>
                </a:solidFill>
                <a:latin typeface="Arial"/>
                <a:ea typeface="Arial"/>
                <a:cs typeface="Arial"/>
                <a:sym typeface="Arial"/>
              </a:rPr>
              <a:t>về</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các</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giai</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đoạn</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lịch</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sử</a:t>
            </a:r>
            <a:endParaRPr lang="en-US" sz="2526" dirty="0">
              <a:solidFill>
                <a:srgbClr val="3E67C8"/>
              </a:solidFill>
              <a:latin typeface="Arial"/>
              <a:ea typeface="Arial"/>
              <a:cs typeface="Arial"/>
              <a:sym typeface="Arial"/>
            </a:endParaRPr>
          </a:p>
        </p:txBody>
      </p:sp>
      <p:sp>
        <p:nvSpPr>
          <p:cNvPr id="20" name="TextBox 20"/>
          <p:cNvSpPr txBox="1"/>
          <p:nvPr/>
        </p:nvSpPr>
        <p:spPr>
          <a:xfrm>
            <a:off x="7120039" y="6924732"/>
            <a:ext cx="4858079" cy="1894459"/>
          </a:xfrm>
          <a:prstGeom prst="rect">
            <a:avLst/>
          </a:prstGeom>
        </p:spPr>
        <p:txBody>
          <a:bodyPr lIns="0" tIns="0" rIns="0" bIns="0" rtlCol="0" anchor="t">
            <a:spAutoFit/>
          </a:bodyPr>
          <a:lstStyle/>
          <a:p>
            <a:pPr algn="l">
              <a:lnSpc>
                <a:spcPts val="3789"/>
              </a:lnSpc>
            </a:pPr>
            <a:r>
              <a:rPr lang="en-US" sz="2526">
                <a:solidFill>
                  <a:srgbClr val="3E67C8"/>
                </a:solidFill>
                <a:latin typeface="Arial"/>
                <a:ea typeface="Arial"/>
                <a:cs typeface="Arial"/>
                <a:sym typeface="Arial"/>
              </a:rPr>
              <a:t>Xu hướng tổng thể, động lực, mức độ tinh vi và các mô hình tấn công hiện đại của các hình thức tấn công mạng</a:t>
            </a:r>
          </a:p>
        </p:txBody>
      </p:sp>
      <p:sp>
        <p:nvSpPr>
          <p:cNvPr id="21" name="TextBox 21"/>
          <p:cNvSpPr txBox="1"/>
          <p:nvPr/>
        </p:nvSpPr>
        <p:spPr>
          <a:xfrm>
            <a:off x="13286708" y="6924732"/>
            <a:ext cx="3834734" cy="941959"/>
          </a:xfrm>
          <a:prstGeom prst="rect">
            <a:avLst/>
          </a:prstGeom>
        </p:spPr>
        <p:txBody>
          <a:bodyPr lIns="0" tIns="0" rIns="0" bIns="0" rtlCol="0" anchor="t">
            <a:spAutoFit/>
          </a:bodyPr>
          <a:lstStyle/>
          <a:p>
            <a:pPr algn="l">
              <a:lnSpc>
                <a:spcPts val="3789"/>
              </a:lnSpc>
            </a:pPr>
            <a:r>
              <a:rPr lang="en-US" sz="2526">
                <a:solidFill>
                  <a:srgbClr val="3E67C8"/>
                </a:solidFill>
                <a:latin typeface="Arial"/>
                <a:ea typeface="Arial"/>
                <a:cs typeface="Arial"/>
                <a:sym typeface="Arial"/>
              </a:rPr>
              <a:t>Đề xuất một số phương pháp bảo vệ</a:t>
            </a:r>
          </a:p>
        </p:txBody>
      </p:sp>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sp>
        <p:nvSpPr>
          <p:cNvPr id="4" name="TextBox 4"/>
          <p:cNvSpPr txBox="1"/>
          <p:nvPr/>
        </p:nvSpPr>
        <p:spPr>
          <a:xfrm>
            <a:off x="5961112" y="4950971"/>
            <a:ext cx="3841350" cy="1037211"/>
          </a:xfrm>
          <a:prstGeom prst="rect">
            <a:avLst/>
          </a:prstGeom>
        </p:spPr>
        <p:txBody>
          <a:bodyPr lIns="0" tIns="0" rIns="0" bIns="0" rtlCol="0" anchor="t">
            <a:spAutoFit/>
          </a:bodyPr>
          <a:lstStyle/>
          <a:p>
            <a:pPr algn="l">
              <a:lnSpc>
                <a:spcPts val="7574"/>
              </a:lnSpc>
            </a:pPr>
            <a:r>
              <a:rPr lang="en-US" sz="8510" b="1">
                <a:solidFill>
                  <a:srgbClr val="3E67C8"/>
                </a:solidFill>
                <a:latin typeface="Montserrat Ultra-Bold"/>
                <a:ea typeface="Montserrat Ultra-Bold"/>
                <a:cs typeface="Montserrat Ultra-Bold"/>
                <a:sym typeface="Montserrat Ultra-Bold"/>
              </a:rPr>
              <a:t>Thank</a:t>
            </a:r>
          </a:p>
        </p:txBody>
      </p:sp>
      <p:sp>
        <p:nvSpPr>
          <p:cNvPr id="5" name="TextBox 5"/>
          <p:cNvSpPr txBox="1"/>
          <p:nvPr/>
        </p:nvSpPr>
        <p:spPr>
          <a:xfrm>
            <a:off x="957214" y="9358745"/>
            <a:ext cx="1621100" cy="386388"/>
          </a:xfrm>
          <a:prstGeom prst="rect">
            <a:avLst/>
          </a:prstGeom>
        </p:spPr>
        <p:txBody>
          <a:bodyPr lIns="0" tIns="0" rIns="0" bIns="0" rtlCol="0" anchor="t">
            <a:spAutoFit/>
          </a:bodyPr>
          <a:lstStyle/>
          <a:p>
            <a:pPr algn="l">
              <a:lnSpc>
                <a:spcPts val="3312"/>
              </a:lnSpc>
            </a:pPr>
            <a:r>
              <a:rPr lang="en-US" sz="2365" b="1" dirty="0">
                <a:solidFill>
                  <a:srgbClr val="006CCD"/>
                </a:solidFill>
                <a:latin typeface="Arial Bold"/>
                <a:ea typeface="Arial Bold"/>
                <a:cs typeface="Arial Bold"/>
                <a:sym typeface="Arial Bold"/>
              </a:rPr>
              <a:t>Page 19</a:t>
            </a:r>
          </a:p>
        </p:txBody>
      </p:sp>
      <p:sp>
        <p:nvSpPr>
          <p:cNvPr id="6" name="TextBox 6"/>
          <p:cNvSpPr txBox="1"/>
          <p:nvPr/>
        </p:nvSpPr>
        <p:spPr>
          <a:xfrm>
            <a:off x="9802461" y="4950971"/>
            <a:ext cx="2917713" cy="1037211"/>
          </a:xfrm>
          <a:prstGeom prst="rect">
            <a:avLst/>
          </a:prstGeom>
        </p:spPr>
        <p:txBody>
          <a:bodyPr lIns="0" tIns="0" rIns="0" bIns="0" rtlCol="0" anchor="t">
            <a:spAutoFit/>
          </a:bodyPr>
          <a:lstStyle/>
          <a:p>
            <a:pPr algn="l">
              <a:lnSpc>
                <a:spcPts val="7574"/>
              </a:lnSpc>
            </a:pPr>
            <a:r>
              <a:rPr lang="en-US" sz="8510" b="1">
                <a:solidFill>
                  <a:srgbClr val="3E67C8"/>
                </a:solidFill>
                <a:latin typeface="Montserrat Semi-Bold"/>
                <a:ea typeface="Montserrat Semi-Bold"/>
                <a:cs typeface="Montserrat Semi-Bold"/>
                <a:sym typeface="Montserrat Semi-Bold"/>
              </a:rPr>
              <a:t>You.</a:t>
            </a:r>
          </a:p>
        </p:txBody>
      </p:sp>
      <p:sp>
        <p:nvSpPr>
          <p:cNvPr id="7" name="TextBox 7"/>
          <p:cNvSpPr txBox="1"/>
          <p:nvPr/>
        </p:nvSpPr>
        <p:spPr>
          <a:xfrm>
            <a:off x="9760143" y="3944628"/>
            <a:ext cx="2917713" cy="1037211"/>
          </a:xfrm>
          <a:prstGeom prst="rect">
            <a:avLst/>
          </a:prstGeom>
        </p:spPr>
        <p:txBody>
          <a:bodyPr lIns="0" tIns="0" rIns="0" bIns="0" rtlCol="0" anchor="t">
            <a:spAutoFit/>
          </a:bodyPr>
          <a:lstStyle/>
          <a:p>
            <a:pPr algn="l">
              <a:lnSpc>
                <a:spcPts val="7574"/>
              </a:lnSpc>
            </a:pPr>
            <a:r>
              <a:rPr lang="en-US" sz="8510" b="1">
                <a:solidFill>
                  <a:srgbClr val="3E67C8"/>
                </a:solidFill>
                <a:latin typeface="Montserrat Semi-Bold"/>
                <a:ea typeface="Montserrat Semi-Bold"/>
                <a:cs typeface="Montserrat Semi-Bold"/>
                <a:sym typeface="Montserrat Semi-Bold"/>
              </a:rPr>
              <a:t>You.</a:t>
            </a:r>
          </a:p>
        </p:txBody>
      </p:sp>
      <p:sp>
        <p:nvSpPr>
          <p:cNvPr id="8" name="TextBox 8"/>
          <p:cNvSpPr txBox="1"/>
          <p:nvPr/>
        </p:nvSpPr>
        <p:spPr>
          <a:xfrm>
            <a:off x="5918794" y="3944628"/>
            <a:ext cx="3841350" cy="1037211"/>
          </a:xfrm>
          <a:prstGeom prst="rect">
            <a:avLst/>
          </a:prstGeom>
        </p:spPr>
        <p:txBody>
          <a:bodyPr lIns="0" tIns="0" rIns="0" bIns="0" rtlCol="0" anchor="t">
            <a:spAutoFit/>
          </a:bodyPr>
          <a:lstStyle/>
          <a:p>
            <a:pPr algn="l">
              <a:lnSpc>
                <a:spcPts val="7574"/>
              </a:lnSpc>
            </a:pPr>
            <a:r>
              <a:rPr lang="en-US" sz="8510" b="1">
                <a:solidFill>
                  <a:srgbClr val="3E67C8"/>
                </a:solidFill>
                <a:latin typeface="Montserrat Ultra-Bold"/>
                <a:ea typeface="Montserrat Ultra-Bold"/>
                <a:cs typeface="Montserrat Ultra-Bold"/>
                <a:sym typeface="Montserrat Ultra-Bold"/>
              </a:rPr>
              <a:t>Thank</a:t>
            </a:r>
          </a:p>
        </p:txBody>
      </p:sp>
      <p:sp>
        <p:nvSpPr>
          <p:cNvPr id="9" name="TextBox 9"/>
          <p:cNvSpPr txBox="1"/>
          <p:nvPr/>
        </p:nvSpPr>
        <p:spPr>
          <a:xfrm>
            <a:off x="9760143" y="6061854"/>
            <a:ext cx="2917713" cy="1037211"/>
          </a:xfrm>
          <a:prstGeom prst="rect">
            <a:avLst/>
          </a:prstGeom>
        </p:spPr>
        <p:txBody>
          <a:bodyPr lIns="0" tIns="0" rIns="0" bIns="0" rtlCol="0" anchor="t">
            <a:spAutoFit/>
          </a:bodyPr>
          <a:lstStyle/>
          <a:p>
            <a:pPr algn="l">
              <a:lnSpc>
                <a:spcPts val="7574"/>
              </a:lnSpc>
            </a:pPr>
            <a:r>
              <a:rPr lang="en-US" sz="8510" b="1">
                <a:solidFill>
                  <a:srgbClr val="3E67C8"/>
                </a:solidFill>
                <a:latin typeface="Montserrat Semi-Bold"/>
                <a:ea typeface="Montserrat Semi-Bold"/>
                <a:cs typeface="Montserrat Semi-Bold"/>
                <a:sym typeface="Montserrat Semi-Bold"/>
              </a:rPr>
              <a:t>You.</a:t>
            </a:r>
          </a:p>
        </p:txBody>
      </p:sp>
      <p:sp>
        <p:nvSpPr>
          <p:cNvPr id="10" name="TextBox 10"/>
          <p:cNvSpPr txBox="1"/>
          <p:nvPr/>
        </p:nvSpPr>
        <p:spPr>
          <a:xfrm>
            <a:off x="5918794" y="6061854"/>
            <a:ext cx="3841350" cy="1037211"/>
          </a:xfrm>
          <a:prstGeom prst="rect">
            <a:avLst/>
          </a:prstGeom>
        </p:spPr>
        <p:txBody>
          <a:bodyPr lIns="0" tIns="0" rIns="0" bIns="0" rtlCol="0" anchor="t">
            <a:spAutoFit/>
          </a:bodyPr>
          <a:lstStyle/>
          <a:p>
            <a:pPr algn="l">
              <a:lnSpc>
                <a:spcPts val="7574"/>
              </a:lnSpc>
            </a:pPr>
            <a:r>
              <a:rPr lang="en-US" sz="8510" b="1">
                <a:solidFill>
                  <a:srgbClr val="3E67C8"/>
                </a:solidFill>
                <a:latin typeface="Montserrat Ultra-Bold"/>
                <a:ea typeface="Montserrat Ultra-Bold"/>
                <a:cs typeface="Montserrat Ultra-Bold"/>
                <a:sym typeface="Montserrat Ultra-Bold"/>
              </a:rPr>
              <a:t>Thank</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67764" y="2677111"/>
            <a:ext cx="6060486" cy="6379458"/>
          </a:xfrm>
          <a:custGeom>
            <a:avLst/>
            <a:gdLst/>
            <a:ahLst/>
            <a:cxnLst/>
            <a:rect l="l" t="t" r="r" b="b"/>
            <a:pathLst>
              <a:path w="6060486" h="6379458">
                <a:moveTo>
                  <a:pt x="0" y="0"/>
                </a:moveTo>
                <a:lnTo>
                  <a:pt x="6060486" y="0"/>
                </a:lnTo>
                <a:lnTo>
                  <a:pt x="6060486" y="6379458"/>
                </a:lnTo>
                <a:lnTo>
                  <a:pt x="0" y="6379458"/>
                </a:lnTo>
                <a:lnTo>
                  <a:pt x="0" y="0"/>
                </a:lnTo>
                <a:close/>
              </a:path>
            </a:pathLst>
          </a:custGeom>
          <a:blipFill>
            <a:blip r:embed="rId3"/>
            <a:stretch>
              <a:fillRect/>
            </a:stretch>
          </a:blipFill>
        </p:spPr>
      </p:sp>
      <p:grpSp>
        <p:nvGrpSpPr>
          <p:cNvPr id="4" name="Group 4"/>
          <p:cNvGrpSpPr/>
          <p:nvPr/>
        </p:nvGrpSpPr>
        <p:grpSpPr>
          <a:xfrm>
            <a:off x="295826" y="2192937"/>
            <a:ext cx="4211257" cy="421125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7" name="AutoShape 7"/>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sp>
        <p:nvSpPr>
          <p:cNvPr id="8" name="TextBox 8"/>
          <p:cNvSpPr txBox="1"/>
          <p:nvPr/>
        </p:nvSpPr>
        <p:spPr>
          <a:xfrm>
            <a:off x="957214" y="9358745"/>
            <a:ext cx="1621100" cy="383138"/>
          </a:xfrm>
          <a:prstGeom prst="rect">
            <a:avLst/>
          </a:prstGeom>
        </p:spPr>
        <p:txBody>
          <a:bodyPr lIns="0" tIns="0" rIns="0" bIns="0" rtlCol="0" anchor="t">
            <a:spAutoFit/>
          </a:bodyPr>
          <a:lstStyle/>
          <a:p>
            <a:pPr algn="l">
              <a:lnSpc>
                <a:spcPts val="3032"/>
              </a:lnSpc>
            </a:pPr>
            <a:r>
              <a:rPr lang="en-US" sz="2165" b="1">
                <a:solidFill>
                  <a:srgbClr val="006CCD"/>
                </a:solidFill>
                <a:latin typeface="Arial Bold"/>
                <a:ea typeface="Arial Bold"/>
                <a:cs typeface="Arial Bold"/>
                <a:sym typeface="Arial Bold"/>
              </a:rPr>
              <a:t>Page 02</a:t>
            </a:r>
          </a:p>
        </p:txBody>
      </p:sp>
      <p:sp>
        <p:nvSpPr>
          <p:cNvPr id="9" name="TextBox 9"/>
          <p:cNvSpPr txBox="1"/>
          <p:nvPr/>
        </p:nvSpPr>
        <p:spPr>
          <a:xfrm>
            <a:off x="8117999" y="2286873"/>
            <a:ext cx="9921124" cy="1497333"/>
          </a:xfrm>
          <a:prstGeom prst="rect">
            <a:avLst/>
          </a:prstGeom>
        </p:spPr>
        <p:txBody>
          <a:bodyPr lIns="0" tIns="0" rIns="0" bIns="0" rtlCol="0" anchor="t">
            <a:spAutoFit/>
          </a:bodyPr>
          <a:lstStyle/>
          <a:p>
            <a:pPr algn="ctr">
              <a:lnSpc>
                <a:spcPts val="5794"/>
              </a:lnSpc>
            </a:pPr>
            <a:r>
              <a:rPr lang="en-US" sz="6510" b="1" dirty="0">
                <a:solidFill>
                  <a:srgbClr val="3E67C8"/>
                </a:solidFill>
                <a:latin typeface="Times New Roman" panose="02020603050405020304" pitchFamily="18" charset="0"/>
                <a:ea typeface="Arial Bold"/>
                <a:cs typeface="Times New Roman" panose="02020603050405020304" pitchFamily="18" charset="0"/>
                <a:sym typeface="Arial Bold"/>
              </a:rPr>
              <a:t>Các Giai </a:t>
            </a:r>
            <a:r>
              <a:rPr lang="en-US" sz="6510" b="1" dirty="0" err="1">
                <a:solidFill>
                  <a:srgbClr val="3E67C8"/>
                </a:solidFill>
                <a:latin typeface="Times New Roman" panose="02020603050405020304" pitchFamily="18" charset="0"/>
                <a:ea typeface="Arial Bold"/>
                <a:cs typeface="Times New Roman" panose="02020603050405020304" pitchFamily="18" charset="0"/>
                <a:sym typeface="Arial Bold"/>
              </a:rPr>
              <a:t>đoạn</a:t>
            </a:r>
            <a:r>
              <a:rPr lang="en-US" sz="6510" b="1" dirty="0">
                <a:solidFill>
                  <a:srgbClr val="3E67C8"/>
                </a:solidFill>
                <a:latin typeface="Times New Roman" panose="02020603050405020304" pitchFamily="18" charset="0"/>
                <a:ea typeface="Arial Bold"/>
                <a:cs typeface="Times New Roman" panose="02020603050405020304" pitchFamily="18" charset="0"/>
                <a:sym typeface="Arial Bold"/>
              </a:rPr>
              <a:t> </a:t>
            </a:r>
            <a:r>
              <a:rPr lang="en-US" sz="6510" b="1" dirty="0" err="1">
                <a:solidFill>
                  <a:srgbClr val="3E67C8"/>
                </a:solidFill>
                <a:latin typeface="Times New Roman" panose="02020603050405020304" pitchFamily="18" charset="0"/>
                <a:ea typeface="Arial Bold"/>
                <a:cs typeface="Times New Roman" panose="02020603050405020304" pitchFamily="18" charset="0"/>
                <a:sym typeface="Arial Bold"/>
              </a:rPr>
              <a:t>lịch</a:t>
            </a:r>
            <a:r>
              <a:rPr lang="en-US" sz="6510" b="1" dirty="0">
                <a:solidFill>
                  <a:srgbClr val="3E67C8"/>
                </a:solidFill>
                <a:latin typeface="Times New Roman" panose="02020603050405020304" pitchFamily="18" charset="0"/>
                <a:ea typeface="Arial Bold"/>
                <a:cs typeface="Times New Roman" panose="02020603050405020304" pitchFamily="18" charset="0"/>
                <a:sym typeface="Arial Bold"/>
              </a:rPr>
              <a:t> </a:t>
            </a:r>
            <a:r>
              <a:rPr lang="en-US" sz="6510" b="1" dirty="0" err="1">
                <a:solidFill>
                  <a:srgbClr val="3E67C8"/>
                </a:solidFill>
                <a:latin typeface="Times New Roman" panose="02020603050405020304" pitchFamily="18" charset="0"/>
                <a:ea typeface="Arial Bold"/>
                <a:cs typeface="Times New Roman" panose="02020603050405020304" pitchFamily="18" charset="0"/>
                <a:sym typeface="Arial Bold"/>
              </a:rPr>
              <a:t>sử</a:t>
            </a:r>
            <a:r>
              <a:rPr lang="en-US" sz="6510" b="1" dirty="0">
                <a:solidFill>
                  <a:srgbClr val="3E67C8"/>
                </a:solidFill>
                <a:latin typeface="Times New Roman" panose="02020603050405020304" pitchFamily="18" charset="0"/>
                <a:ea typeface="Arial Bold"/>
                <a:cs typeface="Times New Roman" panose="02020603050405020304" pitchFamily="18" charset="0"/>
                <a:sym typeface="Arial Bold"/>
              </a:rPr>
              <a:t> </a:t>
            </a:r>
            <a:r>
              <a:rPr lang="en-US" sz="6510" b="1" dirty="0" err="1">
                <a:solidFill>
                  <a:srgbClr val="3E67C8"/>
                </a:solidFill>
                <a:latin typeface="Times New Roman" panose="02020603050405020304" pitchFamily="18" charset="0"/>
                <a:ea typeface="Arial Bold"/>
                <a:cs typeface="Times New Roman" panose="02020603050405020304" pitchFamily="18" charset="0"/>
                <a:sym typeface="Arial Bold"/>
              </a:rPr>
              <a:t>của</a:t>
            </a:r>
            <a:r>
              <a:rPr lang="en-US" sz="6510" b="1" dirty="0">
                <a:solidFill>
                  <a:srgbClr val="3E67C8"/>
                </a:solidFill>
                <a:latin typeface="Times New Roman" panose="02020603050405020304" pitchFamily="18" charset="0"/>
                <a:ea typeface="Arial Bold"/>
                <a:cs typeface="Times New Roman" panose="02020603050405020304" pitchFamily="18" charset="0"/>
                <a:sym typeface="Arial Bold"/>
              </a:rPr>
              <a:t> </a:t>
            </a:r>
            <a:r>
              <a:rPr lang="en-US" sz="6510" b="1" dirty="0" err="1">
                <a:solidFill>
                  <a:srgbClr val="3E67C8"/>
                </a:solidFill>
                <a:latin typeface="Times New Roman" panose="02020603050405020304" pitchFamily="18" charset="0"/>
                <a:ea typeface="Arial Bold"/>
                <a:cs typeface="Times New Roman" panose="02020603050405020304" pitchFamily="18" charset="0"/>
                <a:sym typeface="Arial Bold"/>
              </a:rPr>
              <a:t>các</a:t>
            </a:r>
            <a:r>
              <a:rPr lang="en-US" sz="6510" b="1" dirty="0">
                <a:solidFill>
                  <a:srgbClr val="3E67C8"/>
                </a:solidFill>
                <a:latin typeface="Times New Roman" panose="02020603050405020304" pitchFamily="18" charset="0"/>
                <a:ea typeface="Arial Bold"/>
                <a:cs typeface="Times New Roman" panose="02020603050405020304" pitchFamily="18" charset="0"/>
                <a:sym typeface="Arial Bold"/>
              </a:rPr>
              <a:t> </a:t>
            </a:r>
            <a:r>
              <a:rPr lang="en-US" sz="6510" b="1" dirty="0" err="1">
                <a:solidFill>
                  <a:srgbClr val="3E67C8"/>
                </a:solidFill>
                <a:latin typeface="Times New Roman" panose="02020603050405020304" pitchFamily="18" charset="0"/>
                <a:ea typeface="Arial Bold"/>
                <a:cs typeface="Times New Roman" panose="02020603050405020304" pitchFamily="18" charset="0"/>
                <a:sym typeface="Arial Bold"/>
              </a:rPr>
              <a:t>cuộc</a:t>
            </a:r>
            <a:r>
              <a:rPr lang="en-US" sz="6510" b="1" dirty="0">
                <a:solidFill>
                  <a:srgbClr val="3E67C8"/>
                </a:solidFill>
                <a:latin typeface="Times New Roman" panose="02020603050405020304" pitchFamily="18" charset="0"/>
                <a:ea typeface="Arial Bold"/>
                <a:cs typeface="Times New Roman" panose="02020603050405020304" pitchFamily="18" charset="0"/>
                <a:sym typeface="Arial Bold"/>
              </a:rPr>
              <a:t> </a:t>
            </a:r>
            <a:r>
              <a:rPr lang="en-US" sz="6510" b="1" dirty="0" err="1">
                <a:solidFill>
                  <a:srgbClr val="3E67C8"/>
                </a:solidFill>
                <a:latin typeface="Times New Roman" panose="02020603050405020304" pitchFamily="18" charset="0"/>
                <a:ea typeface="Arial Bold"/>
                <a:cs typeface="Times New Roman" panose="02020603050405020304" pitchFamily="18" charset="0"/>
                <a:sym typeface="Arial Bold"/>
              </a:rPr>
              <a:t>tấn</a:t>
            </a:r>
            <a:r>
              <a:rPr lang="en-US" sz="6510" b="1" dirty="0">
                <a:solidFill>
                  <a:srgbClr val="3E67C8"/>
                </a:solidFill>
                <a:latin typeface="Times New Roman" panose="02020603050405020304" pitchFamily="18" charset="0"/>
                <a:ea typeface="Arial Bold"/>
                <a:cs typeface="Times New Roman" panose="02020603050405020304" pitchFamily="18" charset="0"/>
                <a:sym typeface="Arial Bold"/>
              </a:rPr>
              <a:t> </a:t>
            </a:r>
            <a:r>
              <a:rPr lang="en-US" sz="6510" b="1" dirty="0" err="1">
                <a:solidFill>
                  <a:srgbClr val="3E67C8"/>
                </a:solidFill>
                <a:latin typeface="Times New Roman" panose="02020603050405020304" pitchFamily="18" charset="0"/>
                <a:ea typeface="Arial Bold"/>
                <a:cs typeface="Times New Roman" panose="02020603050405020304" pitchFamily="18" charset="0"/>
                <a:sym typeface="Arial Bold"/>
              </a:rPr>
              <a:t>công</a:t>
            </a:r>
            <a:r>
              <a:rPr lang="en-US" sz="6510" b="1" dirty="0">
                <a:solidFill>
                  <a:srgbClr val="3E67C8"/>
                </a:solidFill>
                <a:latin typeface="Times New Roman" panose="02020603050405020304" pitchFamily="18" charset="0"/>
                <a:ea typeface="Arial Bold"/>
                <a:cs typeface="Times New Roman" panose="02020603050405020304" pitchFamily="18" charset="0"/>
                <a:sym typeface="Arial Bold"/>
              </a:rPr>
              <a:t> </a:t>
            </a:r>
            <a:r>
              <a:rPr lang="en-US" sz="6510" b="1" dirty="0" err="1">
                <a:solidFill>
                  <a:srgbClr val="3E67C8"/>
                </a:solidFill>
                <a:latin typeface="Times New Roman" panose="02020603050405020304" pitchFamily="18" charset="0"/>
                <a:ea typeface="Arial Bold"/>
                <a:cs typeface="Times New Roman" panose="02020603050405020304" pitchFamily="18" charset="0"/>
                <a:sym typeface="Arial Bold"/>
              </a:rPr>
              <a:t>mạng</a:t>
            </a:r>
            <a:endParaRPr lang="en-US" sz="6510" b="1" dirty="0">
              <a:solidFill>
                <a:srgbClr val="3E67C8"/>
              </a:solidFill>
              <a:latin typeface="Times New Roman" panose="02020603050405020304" pitchFamily="18" charset="0"/>
              <a:ea typeface="Arial Bold"/>
              <a:cs typeface="Times New Roman" panose="02020603050405020304" pitchFamily="18" charset="0"/>
              <a:sym typeface="Arial Bold"/>
            </a:endParaRPr>
          </a:p>
        </p:txBody>
      </p:sp>
      <p:sp>
        <p:nvSpPr>
          <p:cNvPr id="10" name="TextBox 10"/>
          <p:cNvSpPr txBox="1"/>
          <p:nvPr/>
        </p:nvSpPr>
        <p:spPr>
          <a:xfrm>
            <a:off x="8760269" y="4884081"/>
            <a:ext cx="9497007" cy="4374219"/>
          </a:xfrm>
          <a:prstGeom prst="rect">
            <a:avLst/>
          </a:prstGeom>
        </p:spPr>
        <p:txBody>
          <a:bodyPr lIns="0" tIns="0" rIns="0" bIns="0" rtlCol="0" anchor="t">
            <a:spAutoFit/>
          </a:bodyPr>
          <a:lstStyle/>
          <a:p>
            <a:pPr algn="l">
              <a:lnSpc>
                <a:spcPts val="3879"/>
              </a:lnSpc>
            </a:pPr>
            <a:r>
              <a:rPr lang="en-US" sz="2586">
                <a:solidFill>
                  <a:srgbClr val="3E67C8"/>
                </a:solidFill>
                <a:latin typeface="Arial"/>
                <a:ea typeface="Arial"/>
                <a:cs typeface="Arial"/>
                <a:sym typeface="Arial"/>
              </a:rPr>
              <a:t>Ta có 7 giai đoạn quan trọng: </a:t>
            </a:r>
          </a:p>
          <a:p>
            <a:pPr marL="558331" lvl="1" indent="-279166" algn="l">
              <a:lnSpc>
                <a:spcPts val="3879"/>
              </a:lnSpc>
              <a:buFont typeface="Arial"/>
              <a:buChar char="•"/>
            </a:pPr>
            <a:r>
              <a:rPr lang="en-US" sz="2586">
                <a:solidFill>
                  <a:srgbClr val="3E67C8"/>
                </a:solidFill>
                <a:latin typeface="Arial"/>
                <a:ea typeface="Arial"/>
                <a:cs typeface="Arial"/>
                <a:sym typeface="Arial"/>
              </a:rPr>
              <a:t>Giai đoạn 1988-1995 : Thời kì ”Virus đĩa mềm“</a:t>
            </a:r>
          </a:p>
          <a:p>
            <a:pPr marL="558331" lvl="1" indent="-279166" algn="l">
              <a:lnSpc>
                <a:spcPts val="3879"/>
              </a:lnSpc>
              <a:buFont typeface="Arial"/>
              <a:buChar char="•"/>
            </a:pPr>
            <a:r>
              <a:rPr lang="en-US" sz="2586">
                <a:solidFill>
                  <a:srgbClr val="3E67C8"/>
                </a:solidFill>
                <a:latin typeface="Arial"/>
                <a:ea typeface="Arial"/>
                <a:cs typeface="Arial"/>
                <a:sym typeface="Arial"/>
              </a:rPr>
              <a:t>Giai đoạn 1996-2001 : “ Đại dịch Email “</a:t>
            </a:r>
          </a:p>
          <a:p>
            <a:pPr marL="558331" lvl="1" indent="-279166" algn="l">
              <a:lnSpc>
                <a:spcPts val="3879"/>
              </a:lnSpc>
              <a:buFont typeface="Arial"/>
              <a:buChar char="•"/>
            </a:pPr>
            <a:r>
              <a:rPr lang="en-US" sz="2586">
                <a:solidFill>
                  <a:srgbClr val="3E67C8"/>
                </a:solidFill>
                <a:latin typeface="Arial"/>
                <a:ea typeface="Arial"/>
                <a:cs typeface="Arial"/>
                <a:sym typeface="Arial"/>
              </a:rPr>
              <a:t>Giai đoạn 2002-2009 : “Botnet kiếm tiền đen”</a:t>
            </a:r>
          </a:p>
          <a:p>
            <a:pPr marL="558331" lvl="1" indent="-279166" algn="l">
              <a:lnSpc>
                <a:spcPts val="3879"/>
              </a:lnSpc>
              <a:buFont typeface="Arial"/>
              <a:buChar char="•"/>
            </a:pPr>
            <a:r>
              <a:rPr lang="en-US" sz="2586">
                <a:solidFill>
                  <a:srgbClr val="3E67C8"/>
                </a:solidFill>
                <a:latin typeface="Arial"/>
                <a:ea typeface="Arial"/>
                <a:cs typeface="Arial"/>
                <a:sym typeface="Arial"/>
              </a:rPr>
              <a:t>Giai đoạn 2010-2015 : “Vũ khí mạng quốc gia”</a:t>
            </a:r>
          </a:p>
          <a:p>
            <a:pPr marL="558331" lvl="1" indent="-279166" algn="l">
              <a:lnSpc>
                <a:spcPts val="3879"/>
              </a:lnSpc>
              <a:buFont typeface="Arial"/>
              <a:buChar char="•"/>
            </a:pPr>
            <a:r>
              <a:rPr lang="en-US" sz="2586">
                <a:solidFill>
                  <a:srgbClr val="3E67C8"/>
                </a:solidFill>
                <a:latin typeface="Arial"/>
                <a:ea typeface="Arial"/>
                <a:cs typeface="Arial"/>
                <a:sym typeface="Arial"/>
              </a:rPr>
              <a:t>Giai đoạn 2016-2019 : “ Kỷ nguyên RANSOMWARE”</a:t>
            </a:r>
          </a:p>
          <a:p>
            <a:pPr marL="558331" lvl="1" indent="-279166" algn="l">
              <a:lnSpc>
                <a:spcPts val="3879"/>
              </a:lnSpc>
              <a:buFont typeface="Arial"/>
              <a:buChar char="•"/>
            </a:pPr>
            <a:r>
              <a:rPr lang="en-US" sz="2586">
                <a:solidFill>
                  <a:srgbClr val="3E67C8"/>
                </a:solidFill>
                <a:latin typeface="Arial"/>
                <a:ea typeface="Arial"/>
                <a:cs typeface="Arial"/>
                <a:sym typeface="Arial"/>
              </a:rPr>
              <a:t>Giai đoạn 2020-2023 : “SUPPLY CHAIN APOCALYPSE”</a:t>
            </a:r>
          </a:p>
          <a:p>
            <a:pPr marL="558331" lvl="1" indent="-279166" algn="l">
              <a:lnSpc>
                <a:spcPts val="3879"/>
              </a:lnSpc>
              <a:buFont typeface="Arial"/>
              <a:buChar char="•"/>
            </a:pPr>
            <a:r>
              <a:rPr lang="en-US" sz="2586">
                <a:solidFill>
                  <a:srgbClr val="3E67C8"/>
                </a:solidFill>
                <a:latin typeface="Arial"/>
                <a:ea typeface="Arial"/>
                <a:cs typeface="Arial"/>
                <a:sym typeface="Arial"/>
              </a:rPr>
              <a:t>Giai đoạn 2024-2025 : “AI AUTONOMOUS CYBER WEAPON”</a:t>
            </a: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sp>
        <p:nvSpPr>
          <p:cNvPr id="4" name="Freeform 4"/>
          <p:cNvSpPr/>
          <p:nvPr/>
        </p:nvSpPr>
        <p:spPr>
          <a:xfrm>
            <a:off x="1429983" y="4793593"/>
            <a:ext cx="6067365" cy="3921034"/>
          </a:xfrm>
          <a:custGeom>
            <a:avLst/>
            <a:gdLst/>
            <a:ahLst/>
            <a:cxnLst/>
            <a:rect l="l" t="t" r="r" b="b"/>
            <a:pathLst>
              <a:path w="6067365" h="3921034">
                <a:moveTo>
                  <a:pt x="0" y="0"/>
                </a:moveTo>
                <a:lnTo>
                  <a:pt x="6067364" y="0"/>
                </a:lnTo>
                <a:lnTo>
                  <a:pt x="6067364" y="3921034"/>
                </a:lnTo>
                <a:lnTo>
                  <a:pt x="0" y="3921034"/>
                </a:lnTo>
                <a:lnTo>
                  <a:pt x="0" y="0"/>
                </a:lnTo>
                <a:close/>
              </a:path>
            </a:pathLst>
          </a:custGeom>
          <a:blipFill>
            <a:blip r:embed="rId3"/>
            <a:stretch>
              <a:fillRect/>
            </a:stretch>
          </a:blipFill>
        </p:spPr>
      </p:sp>
      <p:grpSp>
        <p:nvGrpSpPr>
          <p:cNvPr id="5" name="Group 5"/>
          <p:cNvGrpSpPr/>
          <p:nvPr/>
        </p:nvGrpSpPr>
        <p:grpSpPr>
          <a:xfrm>
            <a:off x="9440401" y="3010540"/>
            <a:ext cx="407555" cy="4075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8" name="Group 8"/>
          <p:cNvGrpSpPr/>
          <p:nvPr/>
        </p:nvGrpSpPr>
        <p:grpSpPr>
          <a:xfrm>
            <a:off x="10099988" y="2913978"/>
            <a:ext cx="9141541" cy="600679"/>
            <a:chOff x="0" y="0"/>
            <a:chExt cx="2407649" cy="158203"/>
          </a:xfrm>
        </p:grpSpPr>
        <p:sp>
          <p:nvSpPr>
            <p:cNvPr id="9" name="Freeform 9"/>
            <p:cNvSpPr/>
            <p:nvPr/>
          </p:nvSpPr>
          <p:spPr>
            <a:xfrm>
              <a:off x="0" y="0"/>
              <a:ext cx="2407649" cy="158203"/>
            </a:xfrm>
            <a:custGeom>
              <a:avLst/>
              <a:gdLst/>
              <a:ahLst/>
              <a:cxnLst/>
              <a:rect l="l" t="t" r="r" b="b"/>
              <a:pathLst>
                <a:path w="2407649" h="158203">
                  <a:moveTo>
                    <a:pt x="0" y="0"/>
                  </a:moveTo>
                  <a:lnTo>
                    <a:pt x="2407649" y="0"/>
                  </a:lnTo>
                  <a:lnTo>
                    <a:pt x="2407649"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a:gradFill>
          </p:spPr>
        </p:sp>
        <p:sp>
          <p:nvSpPr>
            <p:cNvPr id="10" name="TextBox 10"/>
            <p:cNvSpPr txBox="1"/>
            <p:nvPr/>
          </p:nvSpPr>
          <p:spPr>
            <a:xfrm>
              <a:off x="0" y="-38100"/>
              <a:ext cx="2407649" cy="196303"/>
            </a:xfrm>
            <a:prstGeom prst="rect">
              <a:avLst/>
            </a:prstGeom>
          </p:spPr>
          <p:txBody>
            <a:bodyPr lIns="50800" tIns="50800" rIns="50800" bIns="50800" rtlCol="0" anchor="ctr"/>
            <a:lstStyle/>
            <a:p>
              <a:pPr algn="ctr">
                <a:lnSpc>
                  <a:spcPts val="2199"/>
                </a:lnSpc>
              </a:pPr>
              <a:endParaRPr/>
            </a:p>
          </p:txBody>
        </p:sp>
      </p:grpSp>
      <p:sp>
        <p:nvSpPr>
          <p:cNvPr id="11" name="TextBox 11"/>
          <p:cNvSpPr txBox="1"/>
          <p:nvPr/>
        </p:nvSpPr>
        <p:spPr>
          <a:xfrm>
            <a:off x="957214" y="9349220"/>
            <a:ext cx="1621100" cy="343133"/>
          </a:xfrm>
          <a:prstGeom prst="rect">
            <a:avLst/>
          </a:prstGeom>
        </p:spPr>
        <p:txBody>
          <a:bodyPr lIns="0" tIns="0" rIns="0" bIns="0" rtlCol="0" anchor="t">
            <a:spAutoFit/>
          </a:bodyPr>
          <a:lstStyle/>
          <a:p>
            <a:pPr algn="l">
              <a:lnSpc>
                <a:spcPts val="2612"/>
              </a:lnSpc>
            </a:pPr>
            <a:r>
              <a:rPr lang="en-US" sz="1865" b="1">
                <a:solidFill>
                  <a:srgbClr val="006CCD"/>
                </a:solidFill>
                <a:latin typeface="Arial Bold"/>
                <a:ea typeface="Arial Bold"/>
                <a:cs typeface="Arial Bold"/>
                <a:sym typeface="Arial Bold"/>
              </a:rPr>
              <a:t>Page 03</a:t>
            </a:r>
          </a:p>
        </p:txBody>
      </p:sp>
      <p:sp>
        <p:nvSpPr>
          <p:cNvPr id="12" name="TextBox 12"/>
          <p:cNvSpPr txBox="1"/>
          <p:nvPr/>
        </p:nvSpPr>
        <p:spPr>
          <a:xfrm>
            <a:off x="24647" y="3709452"/>
            <a:ext cx="9832318" cy="814372"/>
          </a:xfrm>
          <a:prstGeom prst="rect">
            <a:avLst/>
          </a:prstGeom>
        </p:spPr>
        <p:txBody>
          <a:bodyPr lIns="0" tIns="0" rIns="0" bIns="0" rtlCol="0" anchor="t">
            <a:spAutoFit/>
          </a:bodyPr>
          <a:lstStyle/>
          <a:p>
            <a:pPr algn="ctr">
              <a:lnSpc>
                <a:spcPts val="5705"/>
              </a:lnSpc>
            </a:pPr>
            <a:r>
              <a:rPr lang="en-US" sz="6410" b="1">
                <a:solidFill>
                  <a:srgbClr val="3E67C8"/>
                </a:solidFill>
                <a:latin typeface="Arial Bold"/>
                <a:ea typeface="Arial Bold"/>
                <a:cs typeface="Arial Bold"/>
                <a:sym typeface="Arial Bold"/>
              </a:rPr>
              <a:t>Thời kỳ “Virus đĩa mềm”</a:t>
            </a:r>
          </a:p>
        </p:txBody>
      </p:sp>
      <p:sp>
        <p:nvSpPr>
          <p:cNvPr id="13" name="TextBox 13"/>
          <p:cNvSpPr txBox="1"/>
          <p:nvPr/>
        </p:nvSpPr>
        <p:spPr>
          <a:xfrm>
            <a:off x="889322" y="2620625"/>
            <a:ext cx="7905060" cy="814372"/>
          </a:xfrm>
          <a:prstGeom prst="rect">
            <a:avLst/>
          </a:prstGeom>
        </p:spPr>
        <p:txBody>
          <a:bodyPr lIns="0" tIns="0" rIns="0" bIns="0" rtlCol="0" anchor="t">
            <a:spAutoFit/>
          </a:bodyPr>
          <a:lstStyle/>
          <a:p>
            <a:pPr algn="l">
              <a:lnSpc>
                <a:spcPts val="5705"/>
              </a:lnSpc>
            </a:pPr>
            <a:r>
              <a:rPr lang="en-US" sz="6410" b="1">
                <a:solidFill>
                  <a:srgbClr val="3E67C8"/>
                </a:solidFill>
                <a:latin typeface="Arial Bold"/>
                <a:ea typeface="Arial Bold"/>
                <a:cs typeface="Arial Bold"/>
                <a:sym typeface="Arial Bold"/>
              </a:rPr>
              <a:t>Giai đoạn 1988-1995</a:t>
            </a:r>
          </a:p>
        </p:txBody>
      </p:sp>
      <p:sp>
        <p:nvSpPr>
          <p:cNvPr id="14" name="TextBox 14"/>
          <p:cNvSpPr txBox="1"/>
          <p:nvPr/>
        </p:nvSpPr>
        <p:spPr>
          <a:xfrm>
            <a:off x="10116431" y="3572528"/>
            <a:ext cx="7919990" cy="1481074"/>
          </a:xfrm>
          <a:prstGeom prst="rect">
            <a:avLst/>
          </a:prstGeom>
        </p:spPr>
        <p:txBody>
          <a:bodyPr lIns="0" tIns="0" rIns="0" bIns="0" rtlCol="0" anchor="t">
            <a:spAutoFit/>
          </a:bodyPr>
          <a:lstStyle/>
          <a:p>
            <a:pPr marL="567095" lvl="1" indent="-283548" algn="l">
              <a:lnSpc>
                <a:spcPts val="3939"/>
              </a:lnSpc>
              <a:buFont typeface="Arial"/>
              <a:buChar char="•"/>
            </a:pPr>
            <a:r>
              <a:rPr lang="en-US" sz="2626" dirty="0" err="1">
                <a:solidFill>
                  <a:srgbClr val="3E67C8"/>
                </a:solidFill>
                <a:latin typeface="Arial"/>
                <a:ea typeface="Arial"/>
                <a:cs typeface="Arial"/>
                <a:sym typeface="Arial"/>
              </a:rPr>
              <a:t>Đặc</a:t>
            </a:r>
            <a:r>
              <a:rPr lang="en-US" sz="2626" dirty="0">
                <a:solidFill>
                  <a:srgbClr val="3E67C8"/>
                </a:solidFill>
                <a:latin typeface="Arial"/>
                <a:ea typeface="Arial"/>
                <a:cs typeface="Arial"/>
                <a:sym typeface="Arial"/>
              </a:rPr>
              <a:t> </a:t>
            </a:r>
            <a:r>
              <a:rPr lang="en-US" sz="2626" dirty="0" err="1">
                <a:solidFill>
                  <a:srgbClr val="3E67C8"/>
                </a:solidFill>
                <a:latin typeface="Arial"/>
                <a:ea typeface="Arial"/>
                <a:cs typeface="Arial"/>
                <a:sym typeface="Arial"/>
              </a:rPr>
              <a:t>trưng</a:t>
            </a:r>
            <a:r>
              <a:rPr lang="en-US" sz="2626" dirty="0">
                <a:solidFill>
                  <a:srgbClr val="3E67C8"/>
                </a:solidFill>
                <a:latin typeface="Arial"/>
                <a:ea typeface="Arial"/>
                <a:cs typeface="Arial"/>
                <a:sym typeface="Arial"/>
              </a:rPr>
              <a:t>:  100% </a:t>
            </a:r>
            <a:r>
              <a:rPr lang="en-US" sz="2626" dirty="0" err="1">
                <a:solidFill>
                  <a:srgbClr val="3E67C8"/>
                </a:solidFill>
                <a:latin typeface="Arial"/>
                <a:ea typeface="Arial"/>
                <a:cs typeface="Arial"/>
                <a:sym typeface="Arial"/>
              </a:rPr>
              <a:t>lây</a:t>
            </a:r>
            <a:r>
              <a:rPr lang="en-US" sz="2626" dirty="0">
                <a:solidFill>
                  <a:srgbClr val="3E67C8"/>
                </a:solidFill>
                <a:latin typeface="Arial"/>
                <a:ea typeface="Arial"/>
                <a:cs typeface="Arial"/>
                <a:sym typeface="Arial"/>
              </a:rPr>
              <a:t> qua </a:t>
            </a:r>
            <a:r>
              <a:rPr lang="en-US" sz="2626" dirty="0" err="1">
                <a:solidFill>
                  <a:srgbClr val="3E67C8"/>
                </a:solidFill>
                <a:latin typeface="Arial"/>
                <a:ea typeface="Arial"/>
                <a:cs typeface="Arial"/>
                <a:sym typeface="Arial"/>
              </a:rPr>
              <a:t>vật</a:t>
            </a:r>
            <a:r>
              <a:rPr lang="en-US" sz="2626" dirty="0">
                <a:solidFill>
                  <a:srgbClr val="3E67C8"/>
                </a:solidFill>
                <a:latin typeface="Arial"/>
                <a:ea typeface="Arial"/>
                <a:cs typeface="Arial"/>
                <a:sym typeface="Arial"/>
              </a:rPr>
              <a:t> </a:t>
            </a:r>
            <a:r>
              <a:rPr lang="en-US" sz="2626" dirty="0" err="1">
                <a:solidFill>
                  <a:srgbClr val="3E67C8"/>
                </a:solidFill>
                <a:latin typeface="Arial"/>
                <a:ea typeface="Arial"/>
                <a:cs typeface="Arial"/>
                <a:sym typeface="Arial"/>
              </a:rPr>
              <a:t>lý</a:t>
            </a:r>
            <a:endParaRPr lang="en-US" sz="2626" dirty="0">
              <a:solidFill>
                <a:srgbClr val="3E67C8"/>
              </a:solidFill>
              <a:latin typeface="Arial"/>
              <a:ea typeface="Arial"/>
              <a:cs typeface="Arial"/>
              <a:sym typeface="Arial"/>
            </a:endParaRPr>
          </a:p>
          <a:p>
            <a:pPr marL="567095" lvl="1" indent="-283548" algn="l">
              <a:lnSpc>
                <a:spcPts val="3939"/>
              </a:lnSpc>
              <a:buFont typeface="Arial"/>
              <a:buChar char="•"/>
            </a:pPr>
            <a:r>
              <a:rPr lang="en-US" sz="2626" dirty="0" err="1">
                <a:solidFill>
                  <a:srgbClr val="3E67C8"/>
                </a:solidFill>
                <a:latin typeface="Arial"/>
                <a:ea typeface="Arial"/>
                <a:cs typeface="Arial"/>
                <a:sym typeface="Arial"/>
              </a:rPr>
              <a:t>Kỹ</a:t>
            </a:r>
            <a:r>
              <a:rPr lang="en-US" sz="2626" dirty="0">
                <a:solidFill>
                  <a:srgbClr val="3E67C8"/>
                </a:solidFill>
                <a:latin typeface="Arial"/>
                <a:ea typeface="Arial"/>
                <a:cs typeface="Arial"/>
                <a:sym typeface="Arial"/>
              </a:rPr>
              <a:t> </a:t>
            </a:r>
            <a:r>
              <a:rPr lang="en-US" sz="2626" dirty="0" err="1">
                <a:solidFill>
                  <a:srgbClr val="3E67C8"/>
                </a:solidFill>
                <a:latin typeface="Arial"/>
                <a:ea typeface="Arial"/>
                <a:cs typeface="Arial"/>
                <a:sym typeface="Arial"/>
              </a:rPr>
              <a:t>thuật</a:t>
            </a:r>
            <a:r>
              <a:rPr lang="en-US" sz="2626" dirty="0">
                <a:solidFill>
                  <a:srgbClr val="3E67C8"/>
                </a:solidFill>
                <a:latin typeface="Arial"/>
                <a:ea typeface="Arial"/>
                <a:cs typeface="Arial"/>
                <a:sym typeface="Arial"/>
              </a:rPr>
              <a:t> </a:t>
            </a:r>
            <a:r>
              <a:rPr lang="en-US" sz="2626" dirty="0" err="1">
                <a:solidFill>
                  <a:srgbClr val="3E67C8"/>
                </a:solidFill>
                <a:latin typeface="Arial"/>
                <a:ea typeface="Arial"/>
                <a:cs typeface="Arial"/>
                <a:sym typeface="Arial"/>
              </a:rPr>
              <a:t>tiêu</a:t>
            </a:r>
            <a:r>
              <a:rPr lang="en-US" sz="2626" dirty="0">
                <a:solidFill>
                  <a:srgbClr val="3E67C8"/>
                </a:solidFill>
                <a:latin typeface="Arial"/>
                <a:ea typeface="Arial"/>
                <a:cs typeface="Arial"/>
                <a:sym typeface="Arial"/>
              </a:rPr>
              <a:t> </a:t>
            </a:r>
            <a:r>
              <a:rPr lang="en-US" sz="2626" dirty="0" err="1">
                <a:solidFill>
                  <a:srgbClr val="3E67C8"/>
                </a:solidFill>
                <a:latin typeface="Arial"/>
                <a:ea typeface="Arial"/>
                <a:cs typeface="Arial"/>
                <a:sym typeface="Arial"/>
              </a:rPr>
              <a:t>biểu</a:t>
            </a:r>
            <a:r>
              <a:rPr lang="en-US" sz="2626" dirty="0">
                <a:solidFill>
                  <a:srgbClr val="3E67C8"/>
                </a:solidFill>
                <a:latin typeface="Arial"/>
                <a:ea typeface="Arial"/>
                <a:cs typeface="Arial"/>
                <a:sym typeface="Arial"/>
              </a:rPr>
              <a:t> : Boot sector virus, </a:t>
            </a:r>
            <a:r>
              <a:rPr lang="en-US" sz="2626" dirty="0" err="1">
                <a:solidFill>
                  <a:srgbClr val="3E67C8"/>
                </a:solidFill>
                <a:latin typeface="Arial"/>
                <a:ea typeface="Arial"/>
                <a:cs typeface="Arial"/>
                <a:sym typeface="Arial"/>
              </a:rPr>
              <a:t>marco</a:t>
            </a:r>
            <a:r>
              <a:rPr lang="en-US" sz="2626" dirty="0">
                <a:solidFill>
                  <a:srgbClr val="3E67C8"/>
                </a:solidFill>
                <a:latin typeface="Arial"/>
                <a:ea typeface="Arial"/>
                <a:cs typeface="Arial"/>
                <a:sym typeface="Arial"/>
              </a:rPr>
              <a:t> virus Word 5.0</a:t>
            </a:r>
          </a:p>
        </p:txBody>
      </p:sp>
      <p:sp>
        <p:nvSpPr>
          <p:cNvPr id="15" name="TextBox 15"/>
          <p:cNvSpPr txBox="1"/>
          <p:nvPr/>
        </p:nvSpPr>
        <p:spPr>
          <a:xfrm>
            <a:off x="10458966" y="2995247"/>
            <a:ext cx="5897807" cy="409565"/>
          </a:xfrm>
          <a:prstGeom prst="rect">
            <a:avLst/>
          </a:prstGeom>
        </p:spPr>
        <p:txBody>
          <a:bodyPr lIns="0" tIns="0" rIns="0" bIns="0" rtlCol="0" anchor="t">
            <a:spAutoFit/>
          </a:bodyPr>
          <a:lstStyle/>
          <a:p>
            <a:pPr algn="l">
              <a:lnSpc>
                <a:spcPts val="3151"/>
              </a:lnSpc>
            </a:pPr>
            <a:r>
              <a:rPr lang="en-US" sz="2501" b="1" dirty="0" err="1">
                <a:solidFill>
                  <a:srgbClr val="FFFFFF"/>
                </a:solidFill>
                <a:latin typeface="Arial Bold"/>
                <a:ea typeface="Arial Bold"/>
                <a:cs typeface="Arial Bold"/>
                <a:sym typeface="Arial Bold"/>
              </a:rPr>
              <a:t>Đặc</a:t>
            </a:r>
            <a:r>
              <a:rPr lang="en-US" sz="2501" b="1" dirty="0">
                <a:solidFill>
                  <a:srgbClr val="FFFFFF"/>
                </a:solidFill>
                <a:latin typeface="Arial Bold"/>
                <a:ea typeface="Arial Bold"/>
                <a:cs typeface="Arial Bold"/>
                <a:sym typeface="Arial Bold"/>
              </a:rPr>
              <a:t> </a:t>
            </a:r>
            <a:r>
              <a:rPr lang="en-US" sz="2501" b="1" dirty="0" err="1">
                <a:solidFill>
                  <a:srgbClr val="FFFFFF"/>
                </a:solidFill>
                <a:latin typeface="Arial Bold"/>
                <a:ea typeface="Arial Bold"/>
                <a:cs typeface="Arial Bold"/>
                <a:sym typeface="Arial Bold"/>
              </a:rPr>
              <a:t>trưng</a:t>
            </a:r>
            <a:r>
              <a:rPr lang="en-US" sz="2501" b="1" dirty="0">
                <a:solidFill>
                  <a:srgbClr val="FFFFFF"/>
                </a:solidFill>
                <a:latin typeface="Arial Bold"/>
                <a:ea typeface="Arial Bold"/>
                <a:cs typeface="Arial Bold"/>
                <a:sym typeface="Arial Bold"/>
              </a:rPr>
              <a:t> </a:t>
            </a:r>
            <a:r>
              <a:rPr lang="en-US" sz="2501" b="1" dirty="0" err="1">
                <a:solidFill>
                  <a:srgbClr val="FFFFFF"/>
                </a:solidFill>
                <a:latin typeface="Arial Bold"/>
                <a:ea typeface="Arial Bold"/>
                <a:cs typeface="Arial Bold"/>
                <a:sym typeface="Arial Bold"/>
              </a:rPr>
              <a:t>và</a:t>
            </a:r>
            <a:r>
              <a:rPr lang="en-US" sz="2501" b="1" dirty="0">
                <a:solidFill>
                  <a:srgbClr val="FFFFFF"/>
                </a:solidFill>
                <a:latin typeface="Arial Bold"/>
                <a:ea typeface="Arial Bold"/>
                <a:cs typeface="Arial Bold"/>
                <a:sym typeface="Arial Bold"/>
              </a:rPr>
              <a:t> </a:t>
            </a:r>
            <a:r>
              <a:rPr lang="en-US" sz="2501" b="1" dirty="0" err="1">
                <a:solidFill>
                  <a:srgbClr val="FFFFFF"/>
                </a:solidFill>
                <a:latin typeface="Arial Bold"/>
                <a:ea typeface="Arial Bold"/>
                <a:cs typeface="Arial Bold"/>
                <a:sym typeface="Arial Bold"/>
              </a:rPr>
              <a:t>kỹ</a:t>
            </a:r>
            <a:r>
              <a:rPr lang="en-US" sz="2501" b="1" dirty="0">
                <a:solidFill>
                  <a:srgbClr val="FFFFFF"/>
                </a:solidFill>
                <a:latin typeface="Arial Bold"/>
                <a:ea typeface="Arial Bold"/>
                <a:cs typeface="Arial Bold"/>
                <a:sym typeface="Arial Bold"/>
              </a:rPr>
              <a:t> </a:t>
            </a:r>
            <a:r>
              <a:rPr lang="en-US" sz="2501" b="1" dirty="0" err="1">
                <a:solidFill>
                  <a:srgbClr val="FFFFFF"/>
                </a:solidFill>
                <a:latin typeface="Arial Bold"/>
                <a:ea typeface="Arial Bold"/>
                <a:cs typeface="Arial Bold"/>
                <a:sym typeface="Arial Bold"/>
              </a:rPr>
              <a:t>thuật</a:t>
            </a:r>
            <a:r>
              <a:rPr lang="en-US" sz="2501" b="1" dirty="0">
                <a:solidFill>
                  <a:srgbClr val="FFFFFF"/>
                </a:solidFill>
                <a:latin typeface="Arial Bold"/>
                <a:ea typeface="Arial Bold"/>
                <a:cs typeface="Arial Bold"/>
                <a:sym typeface="Arial Bold"/>
              </a:rPr>
              <a:t> </a:t>
            </a:r>
            <a:r>
              <a:rPr lang="en-US" sz="2501" b="1" dirty="0" err="1">
                <a:solidFill>
                  <a:srgbClr val="FFFFFF"/>
                </a:solidFill>
                <a:latin typeface="Arial Bold"/>
                <a:ea typeface="Arial Bold"/>
                <a:cs typeface="Arial Bold"/>
                <a:sym typeface="Arial Bold"/>
              </a:rPr>
              <a:t>tiêu</a:t>
            </a:r>
            <a:r>
              <a:rPr lang="en-US" sz="2501" b="1" dirty="0">
                <a:solidFill>
                  <a:srgbClr val="FFFFFF"/>
                </a:solidFill>
                <a:latin typeface="Arial Bold"/>
                <a:ea typeface="Arial Bold"/>
                <a:cs typeface="Arial Bold"/>
                <a:sym typeface="Arial Bold"/>
              </a:rPr>
              <a:t> </a:t>
            </a:r>
            <a:r>
              <a:rPr lang="en-US" sz="2501" b="1" dirty="0" err="1">
                <a:solidFill>
                  <a:srgbClr val="FFFFFF"/>
                </a:solidFill>
                <a:latin typeface="Arial Bold"/>
                <a:ea typeface="Arial Bold"/>
                <a:cs typeface="Arial Bold"/>
                <a:sym typeface="Arial Bold"/>
              </a:rPr>
              <a:t>biểu</a:t>
            </a:r>
            <a:endParaRPr lang="en-US" sz="2501" b="1" dirty="0">
              <a:solidFill>
                <a:srgbClr val="FFFFFF"/>
              </a:solidFill>
              <a:latin typeface="Arial Bold"/>
              <a:ea typeface="Arial Bold"/>
              <a:cs typeface="Arial Bold"/>
              <a:sym typeface="Arial Bold"/>
            </a:endParaRPr>
          </a:p>
        </p:txBody>
      </p:sp>
      <p:grpSp>
        <p:nvGrpSpPr>
          <p:cNvPr id="16" name="Group 16"/>
          <p:cNvGrpSpPr/>
          <p:nvPr/>
        </p:nvGrpSpPr>
        <p:grpSpPr>
          <a:xfrm>
            <a:off x="9447874" y="5532991"/>
            <a:ext cx="407555" cy="40755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9" name="Group 19"/>
          <p:cNvGrpSpPr/>
          <p:nvPr/>
        </p:nvGrpSpPr>
        <p:grpSpPr>
          <a:xfrm>
            <a:off x="10116431" y="5387043"/>
            <a:ext cx="8518157" cy="600679"/>
            <a:chOff x="0" y="0"/>
            <a:chExt cx="2243465" cy="158203"/>
          </a:xfrm>
        </p:grpSpPr>
        <p:sp>
          <p:nvSpPr>
            <p:cNvPr id="20" name="Freeform 20"/>
            <p:cNvSpPr/>
            <p:nvPr/>
          </p:nvSpPr>
          <p:spPr>
            <a:xfrm>
              <a:off x="0" y="0"/>
              <a:ext cx="2243465" cy="158203"/>
            </a:xfrm>
            <a:custGeom>
              <a:avLst/>
              <a:gdLst/>
              <a:ahLst/>
              <a:cxnLst/>
              <a:rect l="l" t="t" r="r" b="b"/>
              <a:pathLst>
                <a:path w="2243465" h="158203">
                  <a:moveTo>
                    <a:pt x="0" y="0"/>
                  </a:moveTo>
                  <a:lnTo>
                    <a:pt x="2243465" y="0"/>
                  </a:lnTo>
                  <a:lnTo>
                    <a:pt x="2243465"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a:gradFill>
          </p:spPr>
        </p:sp>
        <p:sp>
          <p:nvSpPr>
            <p:cNvPr id="21" name="TextBox 21"/>
            <p:cNvSpPr txBox="1"/>
            <p:nvPr/>
          </p:nvSpPr>
          <p:spPr>
            <a:xfrm>
              <a:off x="0" y="-38100"/>
              <a:ext cx="2243465" cy="196303"/>
            </a:xfrm>
            <a:prstGeom prst="rect">
              <a:avLst/>
            </a:prstGeom>
          </p:spPr>
          <p:txBody>
            <a:bodyPr lIns="50800" tIns="50800" rIns="50800" bIns="50800" rtlCol="0" anchor="ctr"/>
            <a:lstStyle/>
            <a:p>
              <a:pPr algn="ctr">
                <a:lnSpc>
                  <a:spcPts val="2199"/>
                </a:lnSpc>
              </a:pPr>
              <a:endParaRPr/>
            </a:p>
          </p:txBody>
        </p:sp>
      </p:grpSp>
      <p:sp>
        <p:nvSpPr>
          <p:cNvPr id="22" name="TextBox 22"/>
          <p:cNvSpPr txBox="1"/>
          <p:nvPr/>
        </p:nvSpPr>
        <p:spPr>
          <a:xfrm>
            <a:off x="10116431" y="6111547"/>
            <a:ext cx="7919990" cy="3323209"/>
          </a:xfrm>
          <a:prstGeom prst="rect">
            <a:avLst/>
          </a:prstGeom>
        </p:spPr>
        <p:txBody>
          <a:bodyPr lIns="0" tIns="0" rIns="0" bIns="0" rtlCol="0" anchor="t">
            <a:spAutoFit/>
          </a:bodyPr>
          <a:lstStyle/>
          <a:p>
            <a:pPr marL="545506" lvl="1" indent="-272753" algn="l">
              <a:lnSpc>
                <a:spcPts val="3789"/>
              </a:lnSpc>
              <a:buFont typeface="Arial"/>
              <a:buChar char="•"/>
            </a:pPr>
            <a:r>
              <a:rPr lang="en-US" sz="2526" dirty="0">
                <a:solidFill>
                  <a:srgbClr val="3E67C8"/>
                </a:solidFill>
                <a:latin typeface="Arial"/>
                <a:ea typeface="Arial"/>
                <a:cs typeface="Arial"/>
                <a:sym typeface="Arial"/>
              </a:rPr>
              <a:t>Virus Jerusalem (1987) </a:t>
            </a:r>
            <a:r>
              <a:rPr lang="en-US" sz="2526" dirty="0" err="1">
                <a:solidFill>
                  <a:srgbClr val="3E67C8"/>
                </a:solidFill>
                <a:latin typeface="Arial"/>
                <a:ea typeface="Arial"/>
                <a:cs typeface="Arial"/>
                <a:sym typeface="Arial"/>
              </a:rPr>
              <a:t>hoạt</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động</a:t>
            </a:r>
            <a:r>
              <a:rPr lang="en-US" sz="2526" dirty="0">
                <a:solidFill>
                  <a:srgbClr val="3E67C8"/>
                </a:solidFill>
                <a:latin typeface="Arial"/>
                <a:ea typeface="Arial"/>
                <a:cs typeface="Arial"/>
                <a:sym typeface="Arial"/>
              </a:rPr>
              <a:t> ở </a:t>
            </a:r>
            <a:r>
              <a:rPr lang="en-US" sz="2526" dirty="0" err="1">
                <a:solidFill>
                  <a:srgbClr val="3E67C8"/>
                </a:solidFill>
                <a:latin typeface="Arial"/>
                <a:ea typeface="Arial"/>
                <a:cs typeface="Arial"/>
                <a:sym typeface="Arial"/>
              </a:rPr>
              <a:t>môi</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trường</a:t>
            </a:r>
            <a:r>
              <a:rPr lang="en-US" sz="2526" dirty="0">
                <a:solidFill>
                  <a:srgbClr val="3E67C8"/>
                </a:solidFill>
                <a:latin typeface="Arial"/>
                <a:ea typeface="Arial"/>
                <a:cs typeface="Arial"/>
                <a:sym typeface="Arial"/>
              </a:rPr>
              <a:t> DOS </a:t>
            </a:r>
            <a:r>
              <a:rPr lang="en-US" sz="2526" dirty="0" err="1">
                <a:solidFill>
                  <a:srgbClr val="3E67C8"/>
                </a:solidFill>
                <a:latin typeface="Arial"/>
                <a:ea typeface="Arial"/>
                <a:cs typeface="Arial"/>
                <a:sym typeface="Arial"/>
              </a:rPr>
              <a:t>gây</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hiện</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tượng</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xóa</a:t>
            </a:r>
            <a:r>
              <a:rPr lang="en-US" sz="2526" dirty="0">
                <a:solidFill>
                  <a:srgbClr val="3E67C8"/>
                </a:solidFill>
                <a:latin typeface="Arial"/>
                <a:ea typeface="Arial"/>
                <a:cs typeface="Arial"/>
                <a:sym typeface="Arial"/>
              </a:rPr>
              <a:t> file </a:t>
            </a:r>
            <a:r>
              <a:rPr lang="en-US" sz="2526" dirty="0" err="1">
                <a:solidFill>
                  <a:srgbClr val="3E67C8"/>
                </a:solidFill>
                <a:latin typeface="Arial"/>
                <a:ea typeface="Arial"/>
                <a:cs typeface="Arial"/>
                <a:sym typeface="Arial"/>
              </a:rPr>
              <a:t>mỗi</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thứ</a:t>
            </a:r>
            <a:r>
              <a:rPr lang="en-US" sz="2526" dirty="0">
                <a:solidFill>
                  <a:srgbClr val="3E67C8"/>
                </a:solidFill>
                <a:latin typeface="Arial"/>
                <a:ea typeface="Arial"/>
                <a:cs typeface="Arial"/>
                <a:sym typeface="Arial"/>
              </a:rPr>
              <a:t> 6 </a:t>
            </a:r>
            <a:r>
              <a:rPr lang="en-US" sz="2526" dirty="0" err="1">
                <a:solidFill>
                  <a:srgbClr val="3E67C8"/>
                </a:solidFill>
                <a:latin typeface="Arial"/>
                <a:ea typeface="Arial"/>
                <a:cs typeface="Arial"/>
                <a:sym typeface="Arial"/>
              </a:rPr>
              <a:t>ngày</a:t>
            </a:r>
            <a:r>
              <a:rPr lang="en-US" sz="2526" dirty="0">
                <a:solidFill>
                  <a:srgbClr val="3E67C8"/>
                </a:solidFill>
                <a:latin typeface="Arial"/>
                <a:ea typeface="Arial"/>
                <a:cs typeface="Arial"/>
                <a:sym typeface="Arial"/>
              </a:rPr>
              <a:t> 13</a:t>
            </a:r>
          </a:p>
          <a:p>
            <a:pPr marL="545506" lvl="1" indent="-272753" algn="l">
              <a:lnSpc>
                <a:spcPts val="3789"/>
              </a:lnSpc>
              <a:buFont typeface="Arial"/>
              <a:buChar char="•"/>
            </a:pPr>
            <a:r>
              <a:rPr lang="en-US" sz="2526" dirty="0">
                <a:solidFill>
                  <a:srgbClr val="3E67C8"/>
                </a:solidFill>
                <a:latin typeface="Arial"/>
                <a:ea typeface="Arial"/>
                <a:cs typeface="Arial"/>
                <a:sym typeface="Arial"/>
              </a:rPr>
              <a:t>Morris Worm (1988) </a:t>
            </a:r>
            <a:r>
              <a:rPr lang="en-US" sz="2526" dirty="0" err="1">
                <a:solidFill>
                  <a:srgbClr val="3E67C8"/>
                </a:solidFill>
                <a:latin typeface="Arial"/>
                <a:ea typeface="Arial"/>
                <a:cs typeface="Arial"/>
                <a:sym typeface="Arial"/>
              </a:rPr>
              <a:t>lây</a:t>
            </a:r>
            <a:r>
              <a:rPr lang="en-US" sz="2526" dirty="0">
                <a:solidFill>
                  <a:srgbClr val="3E67C8"/>
                </a:solidFill>
                <a:latin typeface="Arial"/>
                <a:ea typeface="Arial"/>
                <a:cs typeface="Arial"/>
                <a:sym typeface="Arial"/>
              </a:rPr>
              <a:t> qua </a:t>
            </a:r>
            <a:r>
              <a:rPr lang="en-US" sz="2526" dirty="0" err="1">
                <a:solidFill>
                  <a:srgbClr val="3E67C8"/>
                </a:solidFill>
                <a:latin typeface="Arial"/>
                <a:ea typeface="Arial"/>
                <a:cs typeface="Arial"/>
                <a:sym typeface="Arial"/>
              </a:rPr>
              <a:t>mạng</a:t>
            </a:r>
            <a:r>
              <a:rPr lang="en-US" sz="2526" dirty="0">
                <a:solidFill>
                  <a:srgbClr val="3E67C8"/>
                </a:solidFill>
                <a:latin typeface="Arial"/>
                <a:ea typeface="Arial"/>
                <a:cs typeface="Arial"/>
                <a:sym typeface="Arial"/>
              </a:rPr>
              <a:t> ARPANET </a:t>
            </a:r>
            <a:r>
              <a:rPr lang="en-US" sz="2526" dirty="0" err="1">
                <a:solidFill>
                  <a:srgbClr val="3E67C8"/>
                </a:solidFill>
                <a:latin typeface="Arial"/>
                <a:ea typeface="Arial"/>
                <a:cs typeface="Arial"/>
                <a:sym typeface="Arial"/>
              </a:rPr>
              <a:t>bằng</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lỗi</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trong</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sendmail</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và</a:t>
            </a:r>
            <a:r>
              <a:rPr lang="en-US" sz="2526" dirty="0">
                <a:solidFill>
                  <a:srgbClr val="3E67C8"/>
                </a:solidFill>
                <a:latin typeface="Arial"/>
                <a:ea typeface="Arial"/>
                <a:cs typeface="Arial"/>
                <a:sym typeface="Arial"/>
              </a:rPr>
              <a:t> finger.</a:t>
            </a:r>
          </a:p>
          <a:p>
            <a:pPr marL="545506" lvl="1" indent="-272753" algn="l">
              <a:lnSpc>
                <a:spcPts val="3789"/>
              </a:lnSpc>
              <a:buFont typeface="Arial"/>
              <a:buChar char="•"/>
            </a:pPr>
            <a:r>
              <a:rPr lang="en-US" sz="2526" dirty="0">
                <a:solidFill>
                  <a:srgbClr val="3E67C8"/>
                </a:solidFill>
                <a:latin typeface="Arial"/>
                <a:ea typeface="Arial"/>
                <a:cs typeface="Arial"/>
                <a:sym typeface="Arial"/>
              </a:rPr>
              <a:t>Virus Brain (1988-1989) </a:t>
            </a:r>
            <a:r>
              <a:rPr lang="en-US" sz="2526" dirty="0" err="1">
                <a:solidFill>
                  <a:srgbClr val="3E67C8"/>
                </a:solidFill>
                <a:latin typeface="Arial"/>
                <a:ea typeface="Arial"/>
                <a:cs typeface="Arial"/>
                <a:sym typeface="Arial"/>
              </a:rPr>
              <a:t>lây</a:t>
            </a:r>
            <a:r>
              <a:rPr lang="en-US" sz="2526" dirty="0">
                <a:solidFill>
                  <a:srgbClr val="3E67C8"/>
                </a:solidFill>
                <a:latin typeface="Arial"/>
                <a:ea typeface="Arial"/>
                <a:cs typeface="Arial"/>
                <a:sym typeface="Arial"/>
              </a:rPr>
              <a:t> qua </a:t>
            </a:r>
            <a:r>
              <a:rPr lang="en-US" sz="2526" dirty="0" err="1">
                <a:solidFill>
                  <a:srgbClr val="3E67C8"/>
                </a:solidFill>
                <a:latin typeface="Arial"/>
                <a:ea typeface="Arial"/>
                <a:cs typeface="Arial"/>
                <a:sym typeface="Arial"/>
              </a:rPr>
              <a:t>đĩa</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mềm</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bằng</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cách</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ghi</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mã</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độc</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vào</a:t>
            </a:r>
            <a:r>
              <a:rPr lang="en-US" sz="2526" dirty="0">
                <a:solidFill>
                  <a:srgbClr val="3E67C8"/>
                </a:solidFill>
                <a:latin typeface="Arial"/>
                <a:ea typeface="Arial"/>
                <a:cs typeface="Arial"/>
                <a:sym typeface="Arial"/>
              </a:rPr>
              <a:t> sector </a:t>
            </a:r>
            <a:r>
              <a:rPr lang="en-US" sz="2526" dirty="0" err="1">
                <a:solidFill>
                  <a:srgbClr val="3E67C8"/>
                </a:solidFill>
                <a:latin typeface="Arial"/>
                <a:ea typeface="Arial"/>
                <a:cs typeface="Arial"/>
                <a:sym typeface="Arial"/>
              </a:rPr>
              <a:t>khởi</a:t>
            </a:r>
            <a:r>
              <a:rPr lang="en-US" sz="2526" dirty="0">
                <a:solidFill>
                  <a:srgbClr val="3E67C8"/>
                </a:solidFill>
                <a:latin typeface="Arial"/>
                <a:ea typeface="Arial"/>
                <a:cs typeface="Arial"/>
                <a:sym typeface="Arial"/>
              </a:rPr>
              <a:t> </a:t>
            </a:r>
            <a:r>
              <a:rPr lang="en-US" sz="2526" dirty="0" err="1">
                <a:solidFill>
                  <a:srgbClr val="3E67C8"/>
                </a:solidFill>
                <a:latin typeface="Arial"/>
                <a:ea typeface="Arial"/>
                <a:cs typeface="Arial"/>
                <a:sym typeface="Arial"/>
              </a:rPr>
              <a:t>động</a:t>
            </a:r>
            <a:endParaRPr lang="en-US" sz="2526" dirty="0">
              <a:solidFill>
                <a:srgbClr val="3E67C8"/>
              </a:solidFill>
              <a:latin typeface="Arial"/>
              <a:ea typeface="Arial"/>
              <a:cs typeface="Arial"/>
              <a:sym typeface="Arial"/>
            </a:endParaRPr>
          </a:p>
          <a:p>
            <a:pPr algn="l">
              <a:lnSpc>
                <a:spcPts val="3789"/>
              </a:lnSpc>
            </a:pPr>
            <a:endParaRPr lang="en-US" sz="2526" dirty="0">
              <a:solidFill>
                <a:srgbClr val="3E67C8"/>
              </a:solidFill>
              <a:latin typeface="Arial"/>
              <a:ea typeface="Arial"/>
              <a:cs typeface="Arial"/>
              <a:sym typeface="Arial"/>
            </a:endParaRPr>
          </a:p>
        </p:txBody>
      </p:sp>
      <p:sp>
        <p:nvSpPr>
          <p:cNvPr id="23" name="TextBox 23"/>
          <p:cNvSpPr txBox="1"/>
          <p:nvPr/>
        </p:nvSpPr>
        <p:spPr>
          <a:xfrm>
            <a:off x="10477495" y="5468313"/>
            <a:ext cx="7089948" cy="409565"/>
          </a:xfrm>
          <a:prstGeom prst="rect">
            <a:avLst/>
          </a:prstGeom>
        </p:spPr>
        <p:txBody>
          <a:bodyPr lIns="0" tIns="0" rIns="0" bIns="0" rtlCol="0" anchor="t">
            <a:spAutoFit/>
          </a:bodyPr>
          <a:lstStyle/>
          <a:p>
            <a:pPr algn="l">
              <a:lnSpc>
                <a:spcPts val="3151"/>
              </a:lnSpc>
            </a:pPr>
            <a:r>
              <a:rPr lang="en-US" sz="2501" b="1" dirty="0">
                <a:solidFill>
                  <a:srgbClr val="FFFFFF"/>
                </a:solidFill>
                <a:latin typeface="Arial Bold"/>
                <a:ea typeface="Arial Bold"/>
                <a:cs typeface="Arial Bold"/>
                <a:sym typeface="Arial Bold"/>
              </a:rPr>
              <a:t>Case study:</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sp>
        <p:nvSpPr>
          <p:cNvPr id="4" name="Freeform 4"/>
          <p:cNvSpPr/>
          <p:nvPr/>
        </p:nvSpPr>
        <p:spPr>
          <a:xfrm>
            <a:off x="1429983" y="4793593"/>
            <a:ext cx="6067365" cy="3921034"/>
          </a:xfrm>
          <a:custGeom>
            <a:avLst/>
            <a:gdLst/>
            <a:ahLst/>
            <a:cxnLst/>
            <a:rect l="l" t="t" r="r" b="b"/>
            <a:pathLst>
              <a:path w="6067365" h="3921034">
                <a:moveTo>
                  <a:pt x="0" y="0"/>
                </a:moveTo>
                <a:lnTo>
                  <a:pt x="6067364" y="0"/>
                </a:lnTo>
                <a:lnTo>
                  <a:pt x="6067364" y="3921034"/>
                </a:lnTo>
                <a:lnTo>
                  <a:pt x="0" y="3921034"/>
                </a:lnTo>
                <a:lnTo>
                  <a:pt x="0" y="0"/>
                </a:lnTo>
                <a:close/>
              </a:path>
            </a:pathLst>
          </a:custGeom>
          <a:blipFill>
            <a:blip r:embed="rId3"/>
            <a:stretch>
              <a:fillRect/>
            </a:stretch>
          </a:blipFill>
        </p:spPr>
      </p:sp>
      <p:grpSp>
        <p:nvGrpSpPr>
          <p:cNvPr id="5" name="Group 5"/>
          <p:cNvGrpSpPr/>
          <p:nvPr/>
        </p:nvGrpSpPr>
        <p:grpSpPr>
          <a:xfrm>
            <a:off x="9449410" y="2806763"/>
            <a:ext cx="407555" cy="4075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8" name="Group 8"/>
          <p:cNvGrpSpPr/>
          <p:nvPr/>
        </p:nvGrpSpPr>
        <p:grpSpPr>
          <a:xfrm>
            <a:off x="10116431" y="2613639"/>
            <a:ext cx="9141541" cy="600679"/>
            <a:chOff x="0" y="0"/>
            <a:chExt cx="2407649" cy="158203"/>
          </a:xfrm>
        </p:grpSpPr>
        <p:sp>
          <p:nvSpPr>
            <p:cNvPr id="9" name="Freeform 9"/>
            <p:cNvSpPr/>
            <p:nvPr/>
          </p:nvSpPr>
          <p:spPr>
            <a:xfrm>
              <a:off x="0" y="0"/>
              <a:ext cx="2407649" cy="158203"/>
            </a:xfrm>
            <a:custGeom>
              <a:avLst/>
              <a:gdLst/>
              <a:ahLst/>
              <a:cxnLst/>
              <a:rect l="l" t="t" r="r" b="b"/>
              <a:pathLst>
                <a:path w="2407649" h="158203">
                  <a:moveTo>
                    <a:pt x="0" y="0"/>
                  </a:moveTo>
                  <a:lnTo>
                    <a:pt x="2407649" y="0"/>
                  </a:lnTo>
                  <a:lnTo>
                    <a:pt x="2407649"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a:gradFill>
          </p:spPr>
        </p:sp>
        <p:sp>
          <p:nvSpPr>
            <p:cNvPr id="10" name="TextBox 10"/>
            <p:cNvSpPr txBox="1"/>
            <p:nvPr/>
          </p:nvSpPr>
          <p:spPr>
            <a:xfrm>
              <a:off x="0" y="-38100"/>
              <a:ext cx="2407649" cy="196303"/>
            </a:xfrm>
            <a:prstGeom prst="rect">
              <a:avLst/>
            </a:prstGeom>
          </p:spPr>
          <p:txBody>
            <a:bodyPr lIns="50800" tIns="50800" rIns="50800" bIns="50800" rtlCol="0" anchor="ctr"/>
            <a:lstStyle/>
            <a:p>
              <a:pPr algn="ctr">
                <a:lnSpc>
                  <a:spcPts val="2199"/>
                </a:lnSpc>
              </a:pPr>
              <a:endParaRPr/>
            </a:p>
          </p:txBody>
        </p:sp>
      </p:grpSp>
      <p:sp>
        <p:nvSpPr>
          <p:cNvPr id="11" name="TextBox 11"/>
          <p:cNvSpPr txBox="1"/>
          <p:nvPr/>
        </p:nvSpPr>
        <p:spPr>
          <a:xfrm>
            <a:off x="957214" y="9349220"/>
            <a:ext cx="1621100" cy="343133"/>
          </a:xfrm>
          <a:prstGeom prst="rect">
            <a:avLst/>
          </a:prstGeom>
        </p:spPr>
        <p:txBody>
          <a:bodyPr lIns="0" tIns="0" rIns="0" bIns="0" rtlCol="0" anchor="t">
            <a:spAutoFit/>
          </a:bodyPr>
          <a:lstStyle/>
          <a:p>
            <a:pPr algn="l">
              <a:lnSpc>
                <a:spcPts val="2612"/>
              </a:lnSpc>
            </a:pPr>
            <a:r>
              <a:rPr lang="en-US" sz="1865" b="1">
                <a:solidFill>
                  <a:srgbClr val="006CCD"/>
                </a:solidFill>
                <a:latin typeface="Arial Bold"/>
                <a:ea typeface="Arial Bold"/>
                <a:cs typeface="Arial Bold"/>
                <a:sym typeface="Arial Bold"/>
              </a:rPr>
              <a:t>Page 04</a:t>
            </a:r>
          </a:p>
        </p:txBody>
      </p:sp>
      <p:sp>
        <p:nvSpPr>
          <p:cNvPr id="12" name="TextBox 12"/>
          <p:cNvSpPr txBox="1"/>
          <p:nvPr/>
        </p:nvSpPr>
        <p:spPr>
          <a:xfrm>
            <a:off x="-179131" y="3771532"/>
            <a:ext cx="9832318" cy="814372"/>
          </a:xfrm>
          <a:prstGeom prst="rect">
            <a:avLst/>
          </a:prstGeom>
        </p:spPr>
        <p:txBody>
          <a:bodyPr lIns="0" tIns="0" rIns="0" bIns="0" rtlCol="0" anchor="t">
            <a:spAutoFit/>
          </a:bodyPr>
          <a:lstStyle/>
          <a:p>
            <a:pPr algn="ctr">
              <a:lnSpc>
                <a:spcPts val="5705"/>
              </a:lnSpc>
            </a:pPr>
            <a:r>
              <a:rPr lang="en-US" sz="6410">
                <a:solidFill>
                  <a:srgbClr val="3E67C8"/>
                </a:solidFill>
                <a:latin typeface="Arial"/>
                <a:ea typeface="Arial"/>
                <a:cs typeface="Arial"/>
                <a:sym typeface="Arial"/>
              </a:rPr>
              <a:t>“Đại dịch Email”</a:t>
            </a:r>
          </a:p>
        </p:txBody>
      </p:sp>
      <p:sp>
        <p:nvSpPr>
          <p:cNvPr id="13" name="TextBox 13"/>
          <p:cNvSpPr txBox="1"/>
          <p:nvPr/>
        </p:nvSpPr>
        <p:spPr>
          <a:xfrm>
            <a:off x="928568" y="2682705"/>
            <a:ext cx="7905060" cy="814372"/>
          </a:xfrm>
          <a:prstGeom prst="rect">
            <a:avLst/>
          </a:prstGeom>
        </p:spPr>
        <p:txBody>
          <a:bodyPr lIns="0" tIns="0" rIns="0" bIns="0" rtlCol="0" anchor="t">
            <a:spAutoFit/>
          </a:bodyPr>
          <a:lstStyle/>
          <a:p>
            <a:pPr algn="l">
              <a:lnSpc>
                <a:spcPts val="5705"/>
              </a:lnSpc>
            </a:pPr>
            <a:r>
              <a:rPr lang="en-US" sz="6410" b="1">
                <a:solidFill>
                  <a:srgbClr val="3E67C8"/>
                </a:solidFill>
                <a:latin typeface="Arial Bold"/>
                <a:ea typeface="Arial Bold"/>
                <a:cs typeface="Arial Bold"/>
                <a:sym typeface="Arial Bold"/>
              </a:rPr>
              <a:t>Giai đoạn 1996-2001</a:t>
            </a:r>
          </a:p>
        </p:txBody>
      </p:sp>
      <p:sp>
        <p:nvSpPr>
          <p:cNvPr id="14" name="TextBox 14"/>
          <p:cNvSpPr txBox="1"/>
          <p:nvPr/>
        </p:nvSpPr>
        <p:spPr>
          <a:xfrm>
            <a:off x="10053209" y="3203112"/>
            <a:ext cx="7919990" cy="1976374"/>
          </a:xfrm>
          <a:prstGeom prst="rect">
            <a:avLst/>
          </a:prstGeom>
        </p:spPr>
        <p:txBody>
          <a:bodyPr lIns="0" tIns="0" rIns="0" bIns="0" rtlCol="0" anchor="t">
            <a:spAutoFit/>
          </a:bodyPr>
          <a:lstStyle/>
          <a:p>
            <a:pPr marL="567095" lvl="1" indent="-283548" algn="l">
              <a:lnSpc>
                <a:spcPts val="3939"/>
              </a:lnSpc>
              <a:buFont typeface="Arial"/>
              <a:buChar char="•"/>
            </a:pPr>
            <a:r>
              <a:rPr lang="en-US" sz="2626" dirty="0" err="1">
                <a:solidFill>
                  <a:srgbClr val="3E67C8"/>
                </a:solidFill>
                <a:latin typeface="Arial"/>
                <a:ea typeface="Arial"/>
                <a:cs typeface="Arial"/>
                <a:sym typeface="Arial"/>
              </a:rPr>
              <a:t>Đặc</a:t>
            </a:r>
            <a:r>
              <a:rPr lang="en-US" sz="2626" dirty="0">
                <a:solidFill>
                  <a:srgbClr val="3E67C8"/>
                </a:solidFill>
                <a:latin typeface="Arial"/>
                <a:ea typeface="Arial"/>
                <a:cs typeface="Arial"/>
                <a:sym typeface="Arial"/>
              </a:rPr>
              <a:t> </a:t>
            </a:r>
            <a:r>
              <a:rPr lang="en-US" sz="2626" dirty="0" err="1">
                <a:solidFill>
                  <a:srgbClr val="3E67C8"/>
                </a:solidFill>
                <a:latin typeface="Arial"/>
                <a:ea typeface="Arial"/>
                <a:cs typeface="Arial"/>
                <a:sym typeface="Arial"/>
              </a:rPr>
              <a:t>trưng</a:t>
            </a:r>
            <a:r>
              <a:rPr lang="en-US" sz="2626" dirty="0">
                <a:solidFill>
                  <a:srgbClr val="3E67C8"/>
                </a:solidFill>
                <a:latin typeface="Arial"/>
                <a:ea typeface="Arial"/>
                <a:cs typeface="Arial"/>
                <a:sym typeface="Arial"/>
              </a:rPr>
              <a:t>:  </a:t>
            </a:r>
            <a:r>
              <a:rPr lang="en-US" sz="2626" dirty="0" err="1">
                <a:solidFill>
                  <a:srgbClr val="3E67C8"/>
                </a:solidFill>
                <a:latin typeface="Arial"/>
                <a:ea typeface="Arial"/>
                <a:cs typeface="Arial"/>
                <a:sym typeface="Arial"/>
              </a:rPr>
              <a:t>Lần</a:t>
            </a:r>
            <a:r>
              <a:rPr lang="en-US" sz="2626" dirty="0">
                <a:solidFill>
                  <a:srgbClr val="3E67C8"/>
                </a:solidFill>
                <a:latin typeface="Arial"/>
                <a:ea typeface="Arial"/>
                <a:cs typeface="Arial"/>
                <a:sym typeface="Arial"/>
              </a:rPr>
              <a:t> </a:t>
            </a:r>
            <a:r>
              <a:rPr lang="en-US" sz="2626" dirty="0" err="1">
                <a:solidFill>
                  <a:srgbClr val="3E67C8"/>
                </a:solidFill>
                <a:latin typeface="Arial"/>
                <a:ea typeface="Arial"/>
                <a:cs typeface="Arial"/>
                <a:sym typeface="Arial"/>
              </a:rPr>
              <a:t>đầu</a:t>
            </a:r>
            <a:r>
              <a:rPr lang="en-US" sz="2626" dirty="0">
                <a:solidFill>
                  <a:srgbClr val="3E67C8"/>
                </a:solidFill>
                <a:latin typeface="Arial"/>
                <a:ea typeface="Arial"/>
                <a:cs typeface="Arial"/>
                <a:sym typeface="Arial"/>
              </a:rPr>
              <a:t> </a:t>
            </a:r>
            <a:r>
              <a:rPr lang="en-US" sz="2626" dirty="0" err="1">
                <a:solidFill>
                  <a:srgbClr val="3E67C8"/>
                </a:solidFill>
                <a:latin typeface="Arial"/>
                <a:ea typeface="Arial"/>
                <a:cs typeface="Arial"/>
                <a:sym typeface="Arial"/>
              </a:rPr>
              <a:t>tiên</a:t>
            </a:r>
            <a:r>
              <a:rPr lang="en-US" sz="2626" dirty="0">
                <a:solidFill>
                  <a:srgbClr val="3E67C8"/>
                </a:solidFill>
                <a:latin typeface="Arial"/>
                <a:ea typeface="Arial"/>
                <a:cs typeface="Arial"/>
                <a:sym typeface="Arial"/>
              </a:rPr>
              <a:t> 1 email </a:t>
            </a:r>
            <a:r>
              <a:rPr lang="en-US" sz="2626" dirty="0" err="1">
                <a:solidFill>
                  <a:srgbClr val="3E67C8"/>
                </a:solidFill>
                <a:latin typeface="Arial"/>
                <a:ea typeface="Arial"/>
                <a:cs typeface="Arial"/>
                <a:sym typeface="Arial"/>
              </a:rPr>
              <a:t>làm</a:t>
            </a:r>
            <a:r>
              <a:rPr lang="en-US" sz="2626" dirty="0">
                <a:solidFill>
                  <a:srgbClr val="3E67C8"/>
                </a:solidFill>
                <a:latin typeface="Arial"/>
                <a:ea typeface="Arial"/>
                <a:cs typeface="Arial"/>
                <a:sym typeface="Arial"/>
              </a:rPr>
              <a:t> </a:t>
            </a:r>
            <a:r>
              <a:rPr lang="en-US" sz="2626" dirty="0" err="1">
                <a:solidFill>
                  <a:srgbClr val="3E67C8"/>
                </a:solidFill>
                <a:latin typeface="Arial"/>
                <a:ea typeface="Arial"/>
                <a:cs typeface="Arial"/>
                <a:sym typeface="Arial"/>
              </a:rPr>
              <a:t>sập</a:t>
            </a:r>
            <a:r>
              <a:rPr lang="en-US" sz="2626" dirty="0">
                <a:solidFill>
                  <a:srgbClr val="3E67C8"/>
                </a:solidFill>
                <a:latin typeface="Arial"/>
                <a:ea typeface="Arial"/>
                <a:cs typeface="Arial"/>
                <a:sym typeface="Arial"/>
              </a:rPr>
              <a:t> </a:t>
            </a:r>
            <a:r>
              <a:rPr lang="en-US" sz="2626" dirty="0" err="1">
                <a:solidFill>
                  <a:srgbClr val="3E67C8"/>
                </a:solidFill>
                <a:latin typeface="Arial"/>
                <a:ea typeface="Arial"/>
                <a:cs typeface="Arial"/>
                <a:sym typeface="Arial"/>
              </a:rPr>
              <a:t>hệ</a:t>
            </a:r>
            <a:r>
              <a:rPr lang="en-US" sz="2626" dirty="0">
                <a:solidFill>
                  <a:srgbClr val="3E67C8"/>
                </a:solidFill>
                <a:latin typeface="Arial"/>
                <a:ea typeface="Arial"/>
                <a:cs typeface="Arial"/>
                <a:sym typeface="Arial"/>
              </a:rPr>
              <a:t> </a:t>
            </a:r>
            <a:r>
              <a:rPr lang="en-US" sz="2626" dirty="0" err="1">
                <a:solidFill>
                  <a:srgbClr val="3E67C8"/>
                </a:solidFill>
                <a:latin typeface="Arial"/>
                <a:ea typeface="Arial"/>
                <a:cs typeface="Arial"/>
                <a:sym typeface="Arial"/>
              </a:rPr>
              <a:t>thống</a:t>
            </a:r>
            <a:r>
              <a:rPr lang="en-US" sz="2626" dirty="0">
                <a:solidFill>
                  <a:srgbClr val="3E67C8"/>
                </a:solidFill>
                <a:latin typeface="Arial"/>
                <a:ea typeface="Arial"/>
                <a:cs typeface="Arial"/>
                <a:sym typeface="Arial"/>
              </a:rPr>
              <a:t> </a:t>
            </a:r>
            <a:r>
              <a:rPr lang="en-US" sz="2626" dirty="0" err="1">
                <a:solidFill>
                  <a:srgbClr val="3E67C8"/>
                </a:solidFill>
                <a:latin typeface="Arial"/>
                <a:ea typeface="Arial"/>
                <a:cs typeface="Arial"/>
                <a:sym typeface="Arial"/>
              </a:rPr>
              <a:t>cả</a:t>
            </a:r>
            <a:r>
              <a:rPr lang="en-US" sz="2626" dirty="0">
                <a:solidFill>
                  <a:srgbClr val="3E67C8"/>
                </a:solidFill>
                <a:latin typeface="Arial"/>
                <a:ea typeface="Arial"/>
                <a:cs typeface="Arial"/>
                <a:sym typeface="Arial"/>
              </a:rPr>
              <a:t> </a:t>
            </a:r>
            <a:r>
              <a:rPr lang="en-US" sz="2626" dirty="0" err="1">
                <a:solidFill>
                  <a:srgbClr val="3E67C8"/>
                </a:solidFill>
                <a:latin typeface="Arial"/>
                <a:ea typeface="Arial"/>
                <a:cs typeface="Arial"/>
                <a:sym typeface="Arial"/>
              </a:rPr>
              <a:t>thế</a:t>
            </a:r>
            <a:r>
              <a:rPr lang="en-US" sz="2626" dirty="0">
                <a:solidFill>
                  <a:srgbClr val="3E67C8"/>
                </a:solidFill>
                <a:latin typeface="Arial"/>
                <a:ea typeface="Arial"/>
                <a:cs typeface="Arial"/>
                <a:sym typeface="Arial"/>
              </a:rPr>
              <a:t> </a:t>
            </a:r>
            <a:r>
              <a:rPr lang="en-US" sz="2626" dirty="0" err="1">
                <a:solidFill>
                  <a:srgbClr val="3E67C8"/>
                </a:solidFill>
                <a:latin typeface="Arial"/>
                <a:ea typeface="Arial"/>
                <a:cs typeface="Arial"/>
                <a:sym typeface="Arial"/>
              </a:rPr>
              <a:t>giới</a:t>
            </a:r>
            <a:r>
              <a:rPr lang="en-US" sz="2626" dirty="0">
                <a:solidFill>
                  <a:srgbClr val="3E67C8"/>
                </a:solidFill>
                <a:latin typeface="Arial"/>
                <a:ea typeface="Arial"/>
                <a:cs typeface="Arial"/>
                <a:sym typeface="Arial"/>
              </a:rPr>
              <a:t>.</a:t>
            </a:r>
          </a:p>
          <a:p>
            <a:pPr marL="567095" lvl="1" indent="-283548" algn="l">
              <a:lnSpc>
                <a:spcPts val="3939"/>
              </a:lnSpc>
              <a:buFont typeface="Arial"/>
              <a:buChar char="•"/>
            </a:pPr>
            <a:r>
              <a:rPr lang="en-US" sz="2626" dirty="0" err="1">
                <a:solidFill>
                  <a:srgbClr val="3E67C8"/>
                </a:solidFill>
                <a:latin typeface="Arial"/>
                <a:ea typeface="Arial"/>
                <a:cs typeface="Arial"/>
                <a:sym typeface="Arial"/>
              </a:rPr>
              <a:t>Kỹ</a:t>
            </a:r>
            <a:r>
              <a:rPr lang="en-US" sz="2626" dirty="0">
                <a:solidFill>
                  <a:srgbClr val="3E67C8"/>
                </a:solidFill>
                <a:latin typeface="Arial"/>
                <a:ea typeface="Arial"/>
                <a:cs typeface="Arial"/>
                <a:sym typeface="Arial"/>
              </a:rPr>
              <a:t> </a:t>
            </a:r>
            <a:r>
              <a:rPr lang="en-US" sz="2626" dirty="0" err="1">
                <a:solidFill>
                  <a:srgbClr val="3E67C8"/>
                </a:solidFill>
                <a:latin typeface="Arial"/>
                <a:ea typeface="Arial"/>
                <a:cs typeface="Arial"/>
                <a:sym typeface="Arial"/>
              </a:rPr>
              <a:t>thuật</a:t>
            </a:r>
            <a:r>
              <a:rPr lang="en-US" sz="2626" dirty="0">
                <a:solidFill>
                  <a:srgbClr val="3E67C8"/>
                </a:solidFill>
                <a:latin typeface="Arial"/>
                <a:ea typeface="Arial"/>
                <a:cs typeface="Arial"/>
                <a:sym typeface="Arial"/>
              </a:rPr>
              <a:t> </a:t>
            </a:r>
            <a:r>
              <a:rPr lang="en-US" sz="2626" dirty="0" err="1">
                <a:solidFill>
                  <a:srgbClr val="3E67C8"/>
                </a:solidFill>
                <a:latin typeface="Arial"/>
                <a:ea typeface="Arial"/>
                <a:cs typeface="Arial"/>
                <a:sym typeface="Arial"/>
              </a:rPr>
              <a:t>tiêu</a:t>
            </a:r>
            <a:r>
              <a:rPr lang="en-US" sz="2626" dirty="0">
                <a:solidFill>
                  <a:srgbClr val="3E67C8"/>
                </a:solidFill>
                <a:latin typeface="Arial"/>
                <a:ea typeface="Arial"/>
                <a:cs typeface="Arial"/>
                <a:sym typeface="Arial"/>
              </a:rPr>
              <a:t> </a:t>
            </a:r>
            <a:r>
              <a:rPr lang="en-US" sz="2626" dirty="0" err="1">
                <a:solidFill>
                  <a:srgbClr val="3E67C8"/>
                </a:solidFill>
                <a:latin typeface="Arial"/>
                <a:ea typeface="Arial"/>
                <a:cs typeface="Arial"/>
                <a:sym typeface="Arial"/>
              </a:rPr>
              <a:t>biểu</a:t>
            </a:r>
            <a:r>
              <a:rPr lang="en-US" sz="2626" dirty="0">
                <a:solidFill>
                  <a:srgbClr val="3E67C8"/>
                </a:solidFill>
                <a:latin typeface="Arial"/>
                <a:ea typeface="Arial"/>
                <a:cs typeface="Arial"/>
                <a:sym typeface="Arial"/>
              </a:rPr>
              <a:t> : </a:t>
            </a:r>
            <a:r>
              <a:rPr lang="en-US" sz="2626" dirty="0" err="1">
                <a:solidFill>
                  <a:srgbClr val="3E67C8"/>
                </a:solidFill>
                <a:latin typeface="Arial"/>
                <a:ea typeface="Arial"/>
                <a:cs typeface="Arial"/>
                <a:sym typeface="Arial"/>
              </a:rPr>
              <a:t>Sử</a:t>
            </a:r>
            <a:r>
              <a:rPr lang="en-US" sz="2626" dirty="0">
                <a:solidFill>
                  <a:srgbClr val="3E67C8"/>
                </a:solidFill>
                <a:latin typeface="Arial"/>
                <a:ea typeface="Arial"/>
                <a:cs typeface="Arial"/>
                <a:sym typeface="Arial"/>
              </a:rPr>
              <a:t> </a:t>
            </a:r>
            <a:r>
              <a:rPr lang="en-US" sz="2626" dirty="0" err="1">
                <a:solidFill>
                  <a:srgbClr val="3E67C8"/>
                </a:solidFill>
                <a:latin typeface="Arial"/>
                <a:ea typeface="Arial"/>
                <a:cs typeface="Arial"/>
                <a:sym typeface="Arial"/>
              </a:rPr>
              <a:t>dụng</a:t>
            </a:r>
            <a:r>
              <a:rPr lang="en-US" sz="2626" dirty="0">
                <a:solidFill>
                  <a:srgbClr val="3E67C8"/>
                </a:solidFill>
                <a:latin typeface="Arial"/>
                <a:ea typeface="Arial"/>
                <a:cs typeface="Arial"/>
                <a:sym typeface="Arial"/>
              </a:rPr>
              <a:t> Visual Basic Script (VBS) </a:t>
            </a:r>
            <a:r>
              <a:rPr lang="en-US" sz="2626" dirty="0" err="1">
                <a:solidFill>
                  <a:srgbClr val="3E67C8"/>
                </a:solidFill>
                <a:latin typeface="Arial"/>
                <a:ea typeface="Arial"/>
                <a:cs typeface="Arial"/>
                <a:sym typeface="Arial"/>
              </a:rPr>
              <a:t>hoặc</a:t>
            </a:r>
            <a:r>
              <a:rPr lang="en-US" sz="2626" dirty="0">
                <a:solidFill>
                  <a:srgbClr val="3E67C8"/>
                </a:solidFill>
                <a:latin typeface="Arial"/>
                <a:ea typeface="Arial"/>
                <a:cs typeface="Arial"/>
                <a:sym typeface="Arial"/>
              </a:rPr>
              <a:t> macro </a:t>
            </a:r>
            <a:r>
              <a:rPr lang="en-US" sz="2626" dirty="0" err="1">
                <a:solidFill>
                  <a:srgbClr val="3E67C8"/>
                </a:solidFill>
                <a:latin typeface="Arial"/>
                <a:ea typeface="Arial"/>
                <a:cs typeface="Arial"/>
                <a:sym typeface="Arial"/>
              </a:rPr>
              <a:t>trong</a:t>
            </a:r>
            <a:r>
              <a:rPr lang="en-US" sz="2626" dirty="0">
                <a:solidFill>
                  <a:srgbClr val="3E67C8"/>
                </a:solidFill>
                <a:latin typeface="Arial"/>
                <a:ea typeface="Arial"/>
                <a:cs typeface="Arial"/>
                <a:sym typeface="Arial"/>
              </a:rPr>
              <a:t> Microsoft Word/Excel.</a:t>
            </a:r>
          </a:p>
        </p:txBody>
      </p:sp>
      <p:sp>
        <p:nvSpPr>
          <p:cNvPr id="15" name="TextBox 15"/>
          <p:cNvSpPr txBox="1"/>
          <p:nvPr/>
        </p:nvSpPr>
        <p:spPr>
          <a:xfrm>
            <a:off x="10458966" y="2694908"/>
            <a:ext cx="5897807" cy="409565"/>
          </a:xfrm>
          <a:prstGeom prst="rect">
            <a:avLst/>
          </a:prstGeom>
        </p:spPr>
        <p:txBody>
          <a:bodyPr lIns="0" tIns="0" rIns="0" bIns="0" rtlCol="0" anchor="t">
            <a:spAutoFit/>
          </a:bodyPr>
          <a:lstStyle/>
          <a:p>
            <a:pPr algn="l">
              <a:lnSpc>
                <a:spcPts val="3151"/>
              </a:lnSpc>
            </a:pPr>
            <a:r>
              <a:rPr lang="en-US" sz="2501">
                <a:solidFill>
                  <a:srgbClr val="FFFFFF"/>
                </a:solidFill>
                <a:latin typeface="Arial"/>
                <a:ea typeface="Arial"/>
                <a:cs typeface="Arial"/>
                <a:sym typeface="Arial"/>
              </a:rPr>
              <a:t>Đặc trưng và kỹ thuật tiêu biểu</a:t>
            </a:r>
          </a:p>
        </p:txBody>
      </p:sp>
      <p:grpSp>
        <p:nvGrpSpPr>
          <p:cNvPr id="16" name="Group 16"/>
          <p:cNvGrpSpPr/>
          <p:nvPr/>
        </p:nvGrpSpPr>
        <p:grpSpPr>
          <a:xfrm>
            <a:off x="9449410" y="5369986"/>
            <a:ext cx="398545" cy="39854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9" name="Group 19"/>
          <p:cNvGrpSpPr/>
          <p:nvPr/>
        </p:nvGrpSpPr>
        <p:grpSpPr>
          <a:xfrm>
            <a:off x="10116431" y="5369986"/>
            <a:ext cx="8518157" cy="600679"/>
            <a:chOff x="0" y="0"/>
            <a:chExt cx="2243465" cy="158203"/>
          </a:xfrm>
        </p:grpSpPr>
        <p:sp>
          <p:nvSpPr>
            <p:cNvPr id="20" name="Freeform 20"/>
            <p:cNvSpPr/>
            <p:nvPr/>
          </p:nvSpPr>
          <p:spPr>
            <a:xfrm>
              <a:off x="0" y="0"/>
              <a:ext cx="2243465" cy="158203"/>
            </a:xfrm>
            <a:custGeom>
              <a:avLst/>
              <a:gdLst/>
              <a:ahLst/>
              <a:cxnLst/>
              <a:rect l="l" t="t" r="r" b="b"/>
              <a:pathLst>
                <a:path w="2243465" h="158203">
                  <a:moveTo>
                    <a:pt x="0" y="0"/>
                  </a:moveTo>
                  <a:lnTo>
                    <a:pt x="2243465" y="0"/>
                  </a:lnTo>
                  <a:lnTo>
                    <a:pt x="2243465"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a:gradFill>
          </p:spPr>
        </p:sp>
        <p:sp>
          <p:nvSpPr>
            <p:cNvPr id="21" name="TextBox 21"/>
            <p:cNvSpPr txBox="1"/>
            <p:nvPr/>
          </p:nvSpPr>
          <p:spPr>
            <a:xfrm>
              <a:off x="0" y="-38100"/>
              <a:ext cx="2243465" cy="196303"/>
            </a:xfrm>
            <a:prstGeom prst="rect">
              <a:avLst/>
            </a:prstGeom>
          </p:spPr>
          <p:txBody>
            <a:bodyPr lIns="50800" tIns="50800" rIns="50800" bIns="50800" rtlCol="0" anchor="ctr"/>
            <a:lstStyle/>
            <a:p>
              <a:pPr algn="ctr">
                <a:lnSpc>
                  <a:spcPts val="2199"/>
                </a:lnSpc>
              </a:pPr>
              <a:endParaRPr/>
            </a:p>
          </p:txBody>
        </p:sp>
      </p:grpSp>
      <p:sp>
        <p:nvSpPr>
          <p:cNvPr id="22" name="TextBox 22"/>
          <p:cNvSpPr txBox="1"/>
          <p:nvPr/>
        </p:nvSpPr>
        <p:spPr>
          <a:xfrm>
            <a:off x="10053209" y="6075439"/>
            <a:ext cx="7919990" cy="3799459"/>
          </a:xfrm>
          <a:prstGeom prst="rect">
            <a:avLst/>
          </a:prstGeom>
        </p:spPr>
        <p:txBody>
          <a:bodyPr lIns="0" tIns="0" rIns="0" bIns="0" rtlCol="0" anchor="t">
            <a:spAutoFit/>
          </a:bodyPr>
          <a:lstStyle/>
          <a:p>
            <a:pPr marL="545506" lvl="1" indent="-272753" algn="l">
              <a:lnSpc>
                <a:spcPts val="3789"/>
              </a:lnSpc>
              <a:buFont typeface="Arial"/>
              <a:buChar char="•"/>
            </a:pPr>
            <a:r>
              <a:rPr lang="en-US" sz="2526">
                <a:solidFill>
                  <a:srgbClr val="3E67C8"/>
                </a:solidFill>
                <a:latin typeface="Arial"/>
                <a:ea typeface="Arial"/>
                <a:cs typeface="Arial"/>
                <a:sym typeface="Arial"/>
              </a:rPr>
              <a:t>Melissa (1999) : sử dụng kỹ thuật Macro VBA + Outlook address book</a:t>
            </a:r>
          </a:p>
          <a:p>
            <a:pPr marL="545506" lvl="1" indent="-272753" algn="l">
              <a:lnSpc>
                <a:spcPts val="3789"/>
              </a:lnSpc>
              <a:buFont typeface="Arial"/>
              <a:buChar char="•"/>
            </a:pPr>
            <a:r>
              <a:rPr lang="en-US" sz="2526">
                <a:solidFill>
                  <a:srgbClr val="3E67C8"/>
                </a:solidFill>
                <a:latin typeface="Arial"/>
                <a:ea typeface="Arial"/>
                <a:cs typeface="Arial"/>
                <a:sym typeface="Arial"/>
              </a:rPr>
              <a:t>ILOVEYOU (2000) : sử dụng kỹ thuật VBS + mIRC auto-send</a:t>
            </a:r>
          </a:p>
          <a:p>
            <a:pPr marL="545506" lvl="1" indent="-272753" algn="l">
              <a:lnSpc>
                <a:spcPts val="3789"/>
              </a:lnSpc>
              <a:buFont typeface="Arial"/>
              <a:buChar char="•"/>
            </a:pPr>
            <a:r>
              <a:rPr lang="en-US" sz="2526">
                <a:solidFill>
                  <a:srgbClr val="3E67C8"/>
                </a:solidFill>
                <a:latin typeface="Arial"/>
                <a:ea typeface="Arial"/>
                <a:cs typeface="Arial"/>
                <a:sym typeface="Arial"/>
              </a:rPr>
              <a:t>AnnaKournikova (2001) : sử dụng kỹ thuật VBS + giả ảnh JPG</a:t>
            </a:r>
          </a:p>
          <a:p>
            <a:pPr marL="545506" lvl="1" indent="-272753" algn="l">
              <a:lnSpc>
                <a:spcPts val="3789"/>
              </a:lnSpc>
              <a:buFont typeface="Arial"/>
              <a:buChar char="•"/>
            </a:pPr>
            <a:r>
              <a:rPr lang="en-US" sz="2526">
                <a:solidFill>
                  <a:srgbClr val="3E67C8"/>
                </a:solidFill>
                <a:latin typeface="Arial"/>
                <a:ea typeface="Arial"/>
                <a:cs typeface="Arial"/>
                <a:sym typeface="Arial"/>
              </a:rPr>
              <a:t>Nimda (2001) : sử dụng kỹ thuật 5 vector cùng lúc (email, web, share, backdoor, LAN)</a:t>
            </a:r>
          </a:p>
        </p:txBody>
      </p:sp>
      <p:sp>
        <p:nvSpPr>
          <p:cNvPr id="23" name="TextBox 23"/>
          <p:cNvSpPr txBox="1"/>
          <p:nvPr/>
        </p:nvSpPr>
        <p:spPr>
          <a:xfrm>
            <a:off x="10458966" y="5357971"/>
            <a:ext cx="7108477" cy="409515"/>
          </a:xfrm>
          <a:prstGeom prst="rect">
            <a:avLst/>
          </a:prstGeom>
        </p:spPr>
        <p:txBody>
          <a:bodyPr lIns="0" tIns="0" rIns="0" bIns="0" rtlCol="0" anchor="t">
            <a:spAutoFit/>
          </a:bodyPr>
          <a:lstStyle/>
          <a:p>
            <a:pPr algn="l">
              <a:lnSpc>
                <a:spcPts val="3159"/>
              </a:lnSpc>
            </a:pPr>
            <a:r>
              <a:rPr lang="en-US" sz="2507" b="1">
                <a:solidFill>
                  <a:srgbClr val="FFFFFF"/>
                </a:solidFill>
                <a:latin typeface="Arial Bold"/>
                <a:ea typeface="Arial Bold"/>
                <a:cs typeface="Arial Bold"/>
                <a:sym typeface="Arial Bold"/>
              </a:rPr>
              <a:t>Các loại virus nổi bật</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4412" y="-4763"/>
            <a:ext cx="18938611"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sp>
        <p:nvSpPr>
          <p:cNvPr id="5" name="Freeform 5"/>
          <p:cNvSpPr/>
          <p:nvPr/>
        </p:nvSpPr>
        <p:spPr>
          <a:xfrm>
            <a:off x="677437" y="3850301"/>
            <a:ext cx="4295572" cy="4114800"/>
          </a:xfrm>
          <a:custGeom>
            <a:avLst/>
            <a:gdLst/>
            <a:ahLst/>
            <a:cxnLst/>
            <a:rect l="l" t="t" r="r" b="b"/>
            <a:pathLst>
              <a:path w="4295572" h="4114800">
                <a:moveTo>
                  <a:pt x="0" y="0"/>
                </a:moveTo>
                <a:lnTo>
                  <a:pt x="4295572" y="0"/>
                </a:lnTo>
                <a:lnTo>
                  <a:pt x="429557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957214" y="9358745"/>
            <a:ext cx="1621100" cy="383138"/>
          </a:xfrm>
          <a:prstGeom prst="rect">
            <a:avLst/>
          </a:prstGeom>
        </p:spPr>
        <p:txBody>
          <a:bodyPr lIns="0" tIns="0" rIns="0" bIns="0" rtlCol="0" anchor="t">
            <a:spAutoFit/>
          </a:bodyPr>
          <a:lstStyle/>
          <a:p>
            <a:pPr algn="l">
              <a:lnSpc>
                <a:spcPts val="3032"/>
              </a:lnSpc>
            </a:pPr>
            <a:r>
              <a:rPr lang="en-US" sz="2165" b="1">
                <a:solidFill>
                  <a:srgbClr val="006CCD"/>
                </a:solidFill>
                <a:latin typeface="Arial Bold"/>
                <a:ea typeface="Arial Bold"/>
                <a:cs typeface="Arial Bold"/>
                <a:sym typeface="Arial Bold"/>
              </a:rPr>
              <a:t>Page 05</a:t>
            </a:r>
          </a:p>
        </p:txBody>
      </p:sp>
      <p:sp>
        <p:nvSpPr>
          <p:cNvPr id="7" name="TextBox 7"/>
          <p:cNvSpPr txBox="1"/>
          <p:nvPr/>
        </p:nvSpPr>
        <p:spPr>
          <a:xfrm>
            <a:off x="321796" y="483131"/>
            <a:ext cx="7905060" cy="814372"/>
          </a:xfrm>
          <a:prstGeom prst="rect">
            <a:avLst/>
          </a:prstGeom>
        </p:spPr>
        <p:txBody>
          <a:bodyPr lIns="0" tIns="0" rIns="0" bIns="0" rtlCol="0" anchor="t">
            <a:spAutoFit/>
          </a:bodyPr>
          <a:lstStyle/>
          <a:p>
            <a:pPr algn="l">
              <a:lnSpc>
                <a:spcPts val="5705"/>
              </a:lnSpc>
            </a:pPr>
            <a:r>
              <a:rPr lang="en-US" sz="6410" b="1">
                <a:solidFill>
                  <a:srgbClr val="3E67C8"/>
                </a:solidFill>
                <a:latin typeface="Arial Bold"/>
                <a:ea typeface="Arial Bold"/>
                <a:cs typeface="Arial Bold"/>
                <a:sym typeface="Arial Bold"/>
              </a:rPr>
              <a:t>Giai đoạn 2002-2009</a:t>
            </a:r>
          </a:p>
        </p:txBody>
      </p:sp>
      <p:sp>
        <p:nvSpPr>
          <p:cNvPr id="8" name="TextBox 8"/>
          <p:cNvSpPr txBox="1"/>
          <p:nvPr/>
        </p:nvSpPr>
        <p:spPr>
          <a:xfrm>
            <a:off x="6859222" y="2329527"/>
            <a:ext cx="9832318" cy="814372"/>
          </a:xfrm>
          <a:prstGeom prst="rect">
            <a:avLst/>
          </a:prstGeom>
        </p:spPr>
        <p:txBody>
          <a:bodyPr lIns="0" tIns="0" rIns="0" bIns="0" rtlCol="0" anchor="t">
            <a:spAutoFit/>
          </a:bodyPr>
          <a:lstStyle/>
          <a:p>
            <a:pPr algn="ctr">
              <a:lnSpc>
                <a:spcPts val="5705"/>
              </a:lnSpc>
            </a:pPr>
            <a:r>
              <a:rPr lang="en-US" sz="6410">
                <a:solidFill>
                  <a:srgbClr val="3E67C8"/>
                </a:solidFill>
                <a:latin typeface="Arial"/>
                <a:ea typeface="Arial"/>
                <a:cs typeface="Arial"/>
                <a:sym typeface="Arial"/>
              </a:rPr>
              <a:t>“Botnet kiếm tiền đen”</a:t>
            </a:r>
          </a:p>
        </p:txBody>
      </p:sp>
      <p:graphicFrame>
        <p:nvGraphicFramePr>
          <p:cNvPr id="15" name="Table 14">
            <a:extLst>
              <a:ext uri="{FF2B5EF4-FFF2-40B4-BE49-F238E27FC236}">
                <a16:creationId xmlns:a16="http://schemas.microsoft.com/office/drawing/2014/main" id="{2A36E2D1-9DB8-4250-A59F-23F2429B7EBC}"/>
              </a:ext>
            </a:extLst>
          </p:cNvPr>
          <p:cNvGraphicFramePr>
            <a:graphicFrameLocks noGrp="1"/>
          </p:cNvGraphicFramePr>
          <p:nvPr>
            <p:extLst>
              <p:ext uri="{D42A27DB-BD31-4B8C-83A1-F6EECF244321}">
                <p14:modId xmlns:p14="http://schemas.microsoft.com/office/powerpoint/2010/main" val="2942563523"/>
              </p:ext>
            </p:extLst>
          </p:nvPr>
        </p:nvGraphicFramePr>
        <p:xfrm>
          <a:off x="7086600" y="3562262"/>
          <a:ext cx="10363200" cy="6011864"/>
        </p:xfrm>
        <a:graphic>
          <a:graphicData uri="http://schemas.openxmlformats.org/drawingml/2006/table">
            <a:tbl>
              <a:tblPr/>
              <a:tblGrid>
                <a:gridCol w="2590800">
                  <a:extLst>
                    <a:ext uri="{9D8B030D-6E8A-4147-A177-3AD203B41FA5}">
                      <a16:colId xmlns:a16="http://schemas.microsoft.com/office/drawing/2014/main" val="4024533332"/>
                    </a:ext>
                  </a:extLst>
                </a:gridCol>
                <a:gridCol w="2590800">
                  <a:extLst>
                    <a:ext uri="{9D8B030D-6E8A-4147-A177-3AD203B41FA5}">
                      <a16:colId xmlns:a16="http://schemas.microsoft.com/office/drawing/2014/main" val="2182904061"/>
                    </a:ext>
                  </a:extLst>
                </a:gridCol>
                <a:gridCol w="2590800">
                  <a:extLst>
                    <a:ext uri="{9D8B030D-6E8A-4147-A177-3AD203B41FA5}">
                      <a16:colId xmlns:a16="http://schemas.microsoft.com/office/drawing/2014/main" val="2176215380"/>
                    </a:ext>
                  </a:extLst>
                </a:gridCol>
                <a:gridCol w="2590800">
                  <a:extLst>
                    <a:ext uri="{9D8B030D-6E8A-4147-A177-3AD203B41FA5}">
                      <a16:colId xmlns:a16="http://schemas.microsoft.com/office/drawing/2014/main" val="3029943212"/>
                    </a:ext>
                  </a:extLst>
                </a:gridCol>
              </a:tblGrid>
              <a:tr h="1502966">
                <a:tc>
                  <a:txBody>
                    <a:bodyPr/>
                    <a:lstStyle/>
                    <a:p>
                      <a:pPr>
                        <a:buNone/>
                      </a:pPr>
                      <a:r>
                        <a:rPr lang="en-US" sz="1600" b="1" dirty="0">
                          <a:effectLst/>
                        </a:rPr>
                        <a:t>Botnet</a:t>
                      </a:r>
                    </a:p>
                  </a:txBody>
                  <a:tcPr marL="80370" marR="80370" marT="40185" marB="4018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buNone/>
                      </a:pPr>
                      <a:r>
                        <a:rPr lang="en-US" sz="1600" b="1">
                          <a:effectLst/>
                        </a:rPr>
                        <a:t>Số zombie peak</a:t>
                      </a:r>
                    </a:p>
                  </a:txBody>
                  <a:tcPr marL="80370" marR="80370" marT="40185" marB="4018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buNone/>
                      </a:pPr>
                      <a:r>
                        <a:rPr lang="en-US" sz="1600" b="1">
                          <a:effectLst/>
                        </a:rPr>
                        <a:t>Doanh thu/năm</a:t>
                      </a:r>
                    </a:p>
                  </a:txBody>
                  <a:tcPr marL="80370" marR="80370" marT="40185" marB="4018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buNone/>
                      </a:pPr>
                      <a:r>
                        <a:rPr lang="en-US" sz="1600" b="1">
                          <a:effectLst/>
                        </a:rPr>
                        <a:t>Kỹ thuật đột phá</a:t>
                      </a:r>
                    </a:p>
                  </a:txBody>
                  <a:tcPr marL="80370" marR="80370" marT="40185" marB="4018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7161859"/>
                  </a:ext>
                </a:extLst>
              </a:tr>
              <a:tr h="1502966">
                <a:tc>
                  <a:txBody>
                    <a:bodyPr/>
                    <a:lstStyle/>
                    <a:p>
                      <a:pPr>
                        <a:buNone/>
                      </a:pPr>
                      <a:r>
                        <a:rPr lang="en-US" sz="1600">
                          <a:effectLst/>
                        </a:rPr>
                        <a:t>Rustock (2006)</a:t>
                      </a:r>
                    </a:p>
                  </a:txBody>
                  <a:tcPr marL="80370" marR="80370" marT="40185" marB="4018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buNone/>
                      </a:pPr>
                      <a:r>
                        <a:rPr lang="en-US" sz="1600">
                          <a:effectLst/>
                        </a:rPr>
                        <a:t>2,4 triệu máy</a:t>
                      </a:r>
                    </a:p>
                  </a:txBody>
                  <a:tcPr marL="80370" marR="80370" marT="40185" marB="4018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buNone/>
                      </a:pPr>
                      <a:r>
                        <a:rPr lang="en-US" sz="1600">
                          <a:effectLst/>
                        </a:rPr>
                        <a:t>150 triệu USD (spam Viagra)</a:t>
                      </a:r>
                    </a:p>
                  </a:txBody>
                  <a:tcPr marL="80370" marR="80370" marT="40185" marB="4018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buNone/>
                      </a:pPr>
                      <a:r>
                        <a:rPr lang="en-US" sz="1600">
                          <a:effectLst/>
                        </a:rPr>
                        <a:t>Kernel-mode rootkit</a:t>
                      </a:r>
                    </a:p>
                  </a:txBody>
                  <a:tcPr marL="80370" marR="80370" marT="40185" marB="4018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87323319"/>
                  </a:ext>
                </a:extLst>
              </a:tr>
              <a:tr h="1502966">
                <a:tc>
                  <a:txBody>
                    <a:bodyPr/>
                    <a:lstStyle/>
                    <a:p>
                      <a:pPr>
                        <a:buNone/>
                      </a:pPr>
                      <a:r>
                        <a:rPr lang="en-US" sz="1600">
                          <a:effectLst/>
                        </a:rPr>
                        <a:t>Cutwail (2007)</a:t>
                      </a:r>
                    </a:p>
                  </a:txBody>
                  <a:tcPr marL="80370" marR="80370" marT="40185" marB="4018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buNone/>
                      </a:pPr>
                      <a:r>
                        <a:rPr lang="en-US" sz="1600" dirty="0">
                          <a:effectLst/>
                        </a:rPr>
                        <a:t>1,8 </a:t>
                      </a:r>
                      <a:r>
                        <a:rPr lang="en-US" sz="1600" dirty="0" err="1">
                          <a:effectLst/>
                        </a:rPr>
                        <a:t>triệu</a:t>
                      </a:r>
                      <a:r>
                        <a:rPr lang="en-US" sz="1600" dirty="0">
                          <a:effectLst/>
                        </a:rPr>
                        <a:t> </a:t>
                      </a:r>
                      <a:r>
                        <a:rPr lang="en-US" sz="1600" dirty="0" err="1">
                          <a:effectLst/>
                        </a:rPr>
                        <a:t>máy</a:t>
                      </a:r>
                      <a:endParaRPr lang="en-US" sz="1600" dirty="0">
                        <a:effectLst/>
                      </a:endParaRPr>
                    </a:p>
                  </a:txBody>
                  <a:tcPr marL="80370" marR="80370" marT="40185" marB="4018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buNone/>
                      </a:pPr>
                      <a:r>
                        <a:rPr lang="en-US" sz="1600">
                          <a:effectLst/>
                        </a:rPr>
                        <a:t>120 triệu USD</a:t>
                      </a:r>
                    </a:p>
                  </a:txBody>
                  <a:tcPr marL="80370" marR="80370" marT="40185" marB="4018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buNone/>
                      </a:pPr>
                      <a:r>
                        <a:rPr lang="en-US" sz="1600">
                          <a:effectLst/>
                        </a:rPr>
                        <a:t>Fast-flux + DGA</a:t>
                      </a:r>
                    </a:p>
                  </a:txBody>
                  <a:tcPr marL="80370" marR="80370" marT="40185" marB="4018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75104599"/>
                  </a:ext>
                </a:extLst>
              </a:tr>
              <a:tr h="1502966">
                <a:tc>
                  <a:txBody>
                    <a:bodyPr/>
                    <a:lstStyle/>
                    <a:p>
                      <a:pPr>
                        <a:buNone/>
                      </a:pPr>
                      <a:r>
                        <a:rPr lang="en-US" sz="1600">
                          <a:effectLst/>
                        </a:rPr>
                        <a:t>Zeus (2007)</a:t>
                      </a:r>
                    </a:p>
                  </a:txBody>
                  <a:tcPr marL="80370" marR="80370" marT="40185" marB="4018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buNone/>
                      </a:pPr>
                      <a:r>
                        <a:rPr lang="en-US" sz="1600">
                          <a:effectLst/>
                        </a:rPr>
                        <a:t>3,6 triệu máy (50% Mỹ)</a:t>
                      </a:r>
                    </a:p>
                  </a:txBody>
                  <a:tcPr marL="80370" marR="80370" marT="40185" marB="4018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buNone/>
                      </a:pPr>
                      <a:r>
                        <a:rPr lang="en-US" sz="1600">
                          <a:effectLst/>
                        </a:rPr>
                        <a:t>300 triệu USD</a:t>
                      </a:r>
                    </a:p>
                  </a:txBody>
                  <a:tcPr marL="80370" marR="80370" marT="40185" marB="4018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buNone/>
                      </a:pPr>
                      <a:r>
                        <a:rPr lang="en-US" sz="1600" dirty="0">
                          <a:effectLst/>
                        </a:rPr>
                        <a:t>Form grabbing + Web inject</a:t>
                      </a:r>
                    </a:p>
                  </a:txBody>
                  <a:tcPr marL="80370" marR="80370" marT="40185" marB="4018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85676886"/>
                  </a:ext>
                </a:extLst>
              </a:tr>
            </a:tbl>
          </a:graphicData>
        </a:graphic>
      </p:graphicFrame>
      <p:sp>
        <p:nvSpPr>
          <p:cNvPr id="16" name="Rectangle 2">
            <a:extLst>
              <a:ext uri="{FF2B5EF4-FFF2-40B4-BE49-F238E27FC236}">
                <a16:creationId xmlns:a16="http://schemas.microsoft.com/office/drawing/2014/main" id="{86E58F7F-6FC6-A803-4F02-B33CECCE4080}"/>
              </a:ext>
            </a:extLst>
          </p:cNvPr>
          <p:cNvSpPr>
            <a:spLocks noChangeArrowheads="1"/>
          </p:cNvSpPr>
          <p:nvPr/>
        </p:nvSpPr>
        <p:spPr bwMode="auto">
          <a:xfrm>
            <a:off x="955675" y="16002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9273258" y="2075359"/>
            <a:ext cx="1308590" cy="130859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6" name="AutoShape 6"/>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grpSp>
        <p:nvGrpSpPr>
          <p:cNvPr id="7" name="Group 7"/>
          <p:cNvGrpSpPr/>
          <p:nvPr/>
        </p:nvGrpSpPr>
        <p:grpSpPr>
          <a:xfrm>
            <a:off x="9273258" y="5846716"/>
            <a:ext cx="1308590" cy="130859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0" name="Freeform 10"/>
          <p:cNvSpPr/>
          <p:nvPr/>
        </p:nvSpPr>
        <p:spPr>
          <a:xfrm rot="-1771204">
            <a:off x="-240166" y="6679809"/>
            <a:ext cx="2906078" cy="4114800"/>
          </a:xfrm>
          <a:custGeom>
            <a:avLst/>
            <a:gdLst/>
            <a:ahLst/>
            <a:cxnLst/>
            <a:rect l="l" t="t" r="r" b="b"/>
            <a:pathLst>
              <a:path w="2906078" h="4114800">
                <a:moveTo>
                  <a:pt x="0" y="0"/>
                </a:moveTo>
                <a:lnTo>
                  <a:pt x="2906077" y="0"/>
                </a:lnTo>
                <a:lnTo>
                  <a:pt x="290607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3490567" y="7978589"/>
            <a:ext cx="4359258" cy="1894296"/>
          </a:xfrm>
          <a:custGeom>
            <a:avLst/>
            <a:gdLst/>
            <a:ahLst/>
            <a:cxnLst/>
            <a:rect l="l" t="t" r="r" b="b"/>
            <a:pathLst>
              <a:path w="4359258" h="1894296">
                <a:moveTo>
                  <a:pt x="0" y="0"/>
                </a:moveTo>
                <a:lnTo>
                  <a:pt x="4359258" y="0"/>
                </a:lnTo>
                <a:lnTo>
                  <a:pt x="4359258" y="1894296"/>
                </a:lnTo>
                <a:lnTo>
                  <a:pt x="0" y="18942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957214" y="9358745"/>
            <a:ext cx="1621100" cy="399648"/>
          </a:xfrm>
          <a:prstGeom prst="rect">
            <a:avLst/>
          </a:prstGeom>
        </p:spPr>
        <p:txBody>
          <a:bodyPr lIns="0" tIns="0" rIns="0" bIns="0" rtlCol="0" anchor="t">
            <a:spAutoFit/>
          </a:bodyPr>
          <a:lstStyle/>
          <a:p>
            <a:pPr algn="l">
              <a:lnSpc>
                <a:spcPts val="3172"/>
              </a:lnSpc>
            </a:pPr>
            <a:r>
              <a:rPr lang="en-US" sz="2265" b="1">
                <a:solidFill>
                  <a:srgbClr val="006CCD"/>
                </a:solidFill>
                <a:latin typeface="Arial Bold"/>
                <a:ea typeface="Arial Bold"/>
                <a:cs typeface="Arial Bold"/>
                <a:sym typeface="Arial Bold"/>
              </a:rPr>
              <a:t>Page 06</a:t>
            </a:r>
          </a:p>
        </p:txBody>
      </p:sp>
      <p:sp>
        <p:nvSpPr>
          <p:cNvPr id="13" name="TextBox 13"/>
          <p:cNvSpPr txBox="1"/>
          <p:nvPr/>
        </p:nvSpPr>
        <p:spPr>
          <a:xfrm>
            <a:off x="218427" y="4449608"/>
            <a:ext cx="9054830" cy="773987"/>
          </a:xfrm>
          <a:prstGeom prst="rect">
            <a:avLst/>
          </a:prstGeom>
        </p:spPr>
        <p:txBody>
          <a:bodyPr lIns="0" tIns="0" rIns="0" bIns="0" rtlCol="0" anchor="t">
            <a:spAutoFit/>
          </a:bodyPr>
          <a:lstStyle/>
          <a:p>
            <a:pPr algn="ctr">
              <a:lnSpc>
                <a:spcPts val="5438"/>
              </a:lnSpc>
            </a:pPr>
            <a:r>
              <a:rPr lang="en-US" sz="6110" b="1">
                <a:solidFill>
                  <a:srgbClr val="3E67C8"/>
                </a:solidFill>
                <a:latin typeface="Arial Bold"/>
                <a:ea typeface="Arial Bold"/>
                <a:cs typeface="Arial Bold"/>
                <a:sym typeface="Arial Bold"/>
              </a:rPr>
              <a:t>“Vũ khí mạng quốc gia”</a:t>
            </a:r>
          </a:p>
        </p:txBody>
      </p:sp>
      <p:sp>
        <p:nvSpPr>
          <p:cNvPr id="14" name="TextBox 14"/>
          <p:cNvSpPr txBox="1"/>
          <p:nvPr/>
        </p:nvSpPr>
        <p:spPr>
          <a:xfrm>
            <a:off x="675386" y="3340637"/>
            <a:ext cx="8140912" cy="773987"/>
          </a:xfrm>
          <a:prstGeom prst="rect">
            <a:avLst/>
          </a:prstGeom>
        </p:spPr>
        <p:txBody>
          <a:bodyPr lIns="0" tIns="0" rIns="0" bIns="0" rtlCol="0" anchor="t">
            <a:spAutoFit/>
          </a:bodyPr>
          <a:lstStyle/>
          <a:p>
            <a:pPr algn="l">
              <a:lnSpc>
                <a:spcPts val="5438"/>
              </a:lnSpc>
            </a:pPr>
            <a:r>
              <a:rPr lang="en-US" sz="6110" b="1" dirty="0">
                <a:solidFill>
                  <a:srgbClr val="3E67C8"/>
                </a:solidFill>
                <a:latin typeface="Arial Bold"/>
                <a:ea typeface="Arial Bold"/>
                <a:cs typeface="Arial Bold"/>
                <a:sym typeface="Arial Bold"/>
              </a:rPr>
              <a:t>Giai </a:t>
            </a:r>
            <a:r>
              <a:rPr lang="en-US" sz="6110" b="1" dirty="0" err="1">
                <a:solidFill>
                  <a:srgbClr val="3E67C8"/>
                </a:solidFill>
                <a:latin typeface="Arial Bold"/>
                <a:ea typeface="Arial Bold"/>
                <a:cs typeface="Arial Bold"/>
                <a:sym typeface="Arial Bold"/>
              </a:rPr>
              <a:t>đoạn</a:t>
            </a:r>
            <a:r>
              <a:rPr lang="en-US" sz="6110" b="1" dirty="0">
                <a:solidFill>
                  <a:srgbClr val="3E67C8"/>
                </a:solidFill>
                <a:latin typeface="Arial Bold"/>
                <a:ea typeface="Arial Bold"/>
                <a:cs typeface="Arial Bold"/>
                <a:sym typeface="Arial Bold"/>
              </a:rPr>
              <a:t> 2010-2015</a:t>
            </a:r>
          </a:p>
        </p:txBody>
      </p:sp>
      <p:sp>
        <p:nvSpPr>
          <p:cNvPr id="15" name="TextBox 15"/>
          <p:cNvSpPr txBox="1"/>
          <p:nvPr/>
        </p:nvSpPr>
        <p:spPr>
          <a:xfrm>
            <a:off x="9826687" y="2267602"/>
            <a:ext cx="7327759" cy="3131820"/>
          </a:xfrm>
          <a:prstGeom prst="rect">
            <a:avLst/>
          </a:prstGeom>
        </p:spPr>
        <p:txBody>
          <a:bodyPr lIns="0" tIns="0" rIns="0" bIns="0" rtlCol="0" anchor="t">
            <a:spAutoFit/>
          </a:bodyPr>
          <a:lstStyle/>
          <a:p>
            <a:pPr algn="l">
              <a:lnSpc>
                <a:spcPts val="4199"/>
              </a:lnSpc>
            </a:pPr>
            <a:r>
              <a:rPr lang="en-US" sz="2799">
                <a:solidFill>
                  <a:srgbClr val="3E67C8"/>
                </a:solidFill>
                <a:latin typeface="Arial"/>
                <a:ea typeface="Arial"/>
                <a:cs typeface="Arial"/>
                <a:sym typeface="Arial"/>
              </a:rPr>
              <a:t>Giai đoạn này đánh dấu sự chuyển dịch từ các tấn công mạng cá nhân hoặc tội phạm thông thường sang các "vũ khí mạng" được phát triển và sử dụng bởi các quốc gia, thường trong bối cảnh gián điệp, chiến tranh lai hoặc phá hoại địa chính trị</a:t>
            </a:r>
          </a:p>
        </p:txBody>
      </p:sp>
      <p:sp>
        <p:nvSpPr>
          <p:cNvPr id="16" name="TextBox 16"/>
          <p:cNvSpPr txBox="1"/>
          <p:nvPr/>
        </p:nvSpPr>
        <p:spPr>
          <a:xfrm>
            <a:off x="9826687" y="6175374"/>
            <a:ext cx="7126028" cy="2084070"/>
          </a:xfrm>
          <a:prstGeom prst="rect">
            <a:avLst/>
          </a:prstGeom>
        </p:spPr>
        <p:txBody>
          <a:bodyPr lIns="0" tIns="0" rIns="0" bIns="0" rtlCol="0" anchor="t">
            <a:spAutoFit/>
          </a:bodyPr>
          <a:lstStyle/>
          <a:p>
            <a:pPr algn="l">
              <a:lnSpc>
                <a:spcPts val="4199"/>
              </a:lnSpc>
            </a:pPr>
            <a:r>
              <a:rPr lang="en-US" sz="2799">
                <a:solidFill>
                  <a:srgbClr val="3E67C8"/>
                </a:solidFill>
                <a:latin typeface="Arial"/>
                <a:ea typeface="Arial"/>
                <a:cs typeface="Arial"/>
                <a:sym typeface="Arial"/>
              </a:rPr>
              <a:t>Đặc trưng chính là sự kết hợp giữa công nghệ cao, tính bí mật và khả năng gây thiệt hại vật lý (cyber-physical attacks), thay vì chỉ đánh cắp dữ liệu.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9277246" y="1976619"/>
            <a:ext cx="1308590" cy="130859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6" name="AutoShape 6"/>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grpSp>
        <p:nvGrpSpPr>
          <p:cNvPr id="7" name="Group 7"/>
          <p:cNvGrpSpPr/>
          <p:nvPr/>
        </p:nvGrpSpPr>
        <p:grpSpPr>
          <a:xfrm>
            <a:off x="9277246" y="6348705"/>
            <a:ext cx="1308590" cy="130859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0" name="Freeform 10"/>
          <p:cNvSpPr/>
          <p:nvPr/>
        </p:nvSpPr>
        <p:spPr>
          <a:xfrm>
            <a:off x="0" y="5760105"/>
            <a:ext cx="4672924" cy="4526895"/>
          </a:xfrm>
          <a:custGeom>
            <a:avLst/>
            <a:gdLst/>
            <a:ahLst/>
            <a:cxnLst/>
            <a:rect l="l" t="t" r="r" b="b"/>
            <a:pathLst>
              <a:path w="4672924" h="4526895">
                <a:moveTo>
                  <a:pt x="0" y="0"/>
                </a:moveTo>
                <a:lnTo>
                  <a:pt x="4672924" y="0"/>
                </a:lnTo>
                <a:lnTo>
                  <a:pt x="4672924" y="4526895"/>
                </a:lnTo>
                <a:lnTo>
                  <a:pt x="0" y="4526895"/>
                </a:lnTo>
                <a:lnTo>
                  <a:pt x="0" y="0"/>
                </a:lnTo>
                <a:close/>
              </a:path>
            </a:pathLst>
          </a:custGeom>
          <a:blipFill>
            <a:blip r:embed="rId3"/>
            <a:stretch>
              <a:fillRect/>
            </a:stretch>
          </a:blipFill>
        </p:spPr>
      </p:sp>
      <p:sp>
        <p:nvSpPr>
          <p:cNvPr id="11" name="TextBox 11"/>
          <p:cNvSpPr txBox="1"/>
          <p:nvPr/>
        </p:nvSpPr>
        <p:spPr>
          <a:xfrm>
            <a:off x="16666900" y="9610594"/>
            <a:ext cx="1621100" cy="399648"/>
          </a:xfrm>
          <a:prstGeom prst="rect">
            <a:avLst/>
          </a:prstGeom>
        </p:spPr>
        <p:txBody>
          <a:bodyPr lIns="0" tIns="0" rIns="0" bIns="0" rtlCol="0" anchor="t">
            <a:spAutoFit/>
          </a:bodyPr>
          <a:lstStyle/>
          <a:p>
            <a:pPr algn="l">
              <a:lnSpc>
                <a:spcPts val="3172"/>
              </a:lnSpc>
            </a:pPr>
            <a:r>
              <a:rPr lang="en-US" sz="2265" b="1">
                <a:solidFill>
                  <a:srgbClr val="006CCD"/>
                </a:solidFill>
                <a:latin typeface="Arial Bold"/>
                <a:ea typeface="Arial Bold"/>
                <a:cs typeface="Arial Bold"/>
                <a:sym typeface="Arial Bold"/>
              </a:rPr>
              <a:t>Page 07</a:t>
            </a:r>
          </a:p>
        </p:txBody>
      </p:sp>
      <p:sp>
        <p:nvSpPr>
          <p:cNvPr id="12" name="TextBox 12"/>
          <p:cNvSpPr txBox="1"/>
          <p:nvPr/>
        </p:nvSpPr>
        <p:spPr>
          <a:xfrm>
            <a:off x="231121" y="3437608"/>
            <a:ext cx="9042137" cy="773987"/>
          </a:xfrm>
          <a:prstGeom prst="rect">
            <a:avLst/>
          </a:prstGeom>
        </p:spPr>
        <p:txBody>
          <a:bodyPr lIns="0" tIns="0" rIns="0" bIns="0" rtlCol="0" anchor="t">
            <a:spAutoFit/>
          </a:bodyPr>
          <a:lstStyle/>
          <a:p>
            <a:pPr algn="ctr">
              <a:lnSpc>
                <a:spcPts val="5438"/>
              </a:lnSpc>
            </a:pPr>
            <a:r>
              <a:rPr lang="en-US" sz="6110" b="1">
                <a:solidFill>
                  <a:srgbClr val="3E67C8"/>
                </a:solidFill>
                <a:latin typeface="Arial Bold"/>
                <a:ea typeface="Arial Bold"/>
                <a:cs typeface="Arial Bold"/>
                <a:sym typeface="Arial Bold"/>
              </a:rPr>
              <a:t>“Vũ khí mạng quốc gia”</a:t>
            </a:r>
          </a:p>
        </p:txBody>
      </p:sp>
      <p:sp>
        <p:nvSpPr>
          <p:cNvPr id="13" name="TextBox 13"/>
          <p:cNvSpPr txBox="1"/>
          <p:nvPr/>
        </p:nvSpPr>
        <p:spPr>
          <a:xfrm>
            <a:off x="1028700" y="2511222"/>
            <a:ext cx="8583565" cy="773987"/>
          </a:xfrm>
          <a:prstGeom prst="rect">
            <a:avLst/>
          </a:prstGeom>
        </p:spPr>
        <p:txBody>
          <a:bodyPr lIns="0" tIns="0" rIns="0" bIns="0" rtlCol="0" anchor="t">
            <a:spAutoFit/>
          </a:bodyPr>
          <a:lstStyle/>
          <a:p>
            <a:pPr algn="l">
              <a:lnSpc>
                <a:spcPts val="5438"/>
              </a:lnSpc>
            </a:pPr>
            <a:r>
              <a:rPr lang="en-US" sz="6110" b="1">
                <a:solidFill>
                  <a:srgbClr val="3E67C8"/>
                </a:solidFill>
                <a:latin typeface="Arial Bold"/>
                <a:ea typeface="Arial Bold"/>
                <a:cs typeface="Arial Bold"/>
                <a:sym typeface="Arial Bold"/>
              </a:rPr>
              <a:t>Giai đoạn 2010-2015</a:t>
            </a:r>
          </a:p>
        </p:txBody>
      </p:sp>
      <p:sp>
        <p:nvSpPr>
          <p:cNvPr id="14" name="TextBox 14"/>
          <p:cNvSpPr txBox="1"/>
          <p:nvPr/>
        </p:nvSpPr>
        <p:spPr>
          <a:xfrm>
            <a:off x="9612265" y="2273097"/>
            <a:ext cx="8360447" cy="4191000"/>
          </a:xfrm>
          <a:prstGeom prst="rect">
            <a:avLst/>
          </a:prstGeom>
        </p:spPr>
        <p:txBody>
          <a:bodyPr lIns="0" tIns="0" rIns="0" bIns="0" rtlCol="0" anchor="t">
            <a:spAutoFit/>
          </a:bodyPr>
          <a:lstStyle/>
          <a:p>
            <a:pPr marL="539749" lvl="1" indent="-269875" algn="l">
              <a:lnSpc>
                <a:spcPts val="3749"/>
              </a:lnSpc>
              <a:buFont typeface="Arial"/>
              <a:buChar char="•"/>
            </a:pPr>
            <a:r>
              <a:rPr lang="en-US" sz="2499">
                <a:solidFill>
                  <a:srgbClr val="3E67C8"/>
                </a:solidFill>
                <a:latin typeface="Arial"/>
                <a:ea typeface="Arial"/>
                <a:cs typeface="Arial"/>
                <a:sym typeface="Arial"/>
              </a:rPr>
              <a:t>Stuxnet (2010): Vũ khí mạng đầu tiên gây thiệt hại vật lý, do Mỹ và Israel phát triển, nhắm vào chương trình hạt nhân Iran. Nó lây lan qua USB, khai thác 4 zero-day trong Windows và Siemens PLC, làm hỏng hàng trăm máy ly tâm uranium mà không gây nổ lớn. ác động: Làm chậm chương trình hạt nhân Iran 2 năm, chi phí phát triển ước tính 1-2 triệu USD, nhưng vô tình lan rộng toàn cầu.</a:t>
            </a:r>
          </a:p>
          <a:p>
            <a:pPr algn="l">
              <a:lnSpc>
                <a:spcPts val="3749"/>
              </a:lnSpc>
            </a:pPr>
            <a:endParaRPr lang="en-US" sz="2499">
              <a:solidFill>
                <a:srgbClr val="3E67C8"/>
              </a:solidFill>
              <a:latin typeface="Arial"/>
              <a:ea typeface="Arial"/>
              <a:cs typeface="Arial"/>
              <a:sym typeface="Arial"/>
            </a:endParaRPr>
          </a:p>
        </p:txBody>
      </p:sp>
      <p:sp>
        <p:nvSpPr>
          <p:cNvPr id="15" name="TextBox 15"/>
          <p:cNvSpPr txBox="1"/>
          <p:nvPr/>
        </p:nvSpPr>
        <p:spPr>
          <a:xfrm>
            <a:off x="9616253" y="6626022"/>
            <a:ext cx="8356459" cy="2287343"/>
          </a:xfrm>
          <a:prstGeom prst="rect">
            <a:avLst/>
          </a:prstGeom>
        </p:spPr>
        <p:txBody>
          <a:bodyPr lIns="0" tIns="0" rIns="0" bIns="0" rtlCol="0" anchor="t">
            <a:spAutoFit/>
          </a:bodyPr>
          <a:lstStyle/>
          <a:p>
            <a:pPr marL="531925" lvl="1" indent="-265963" algn="l">
              <a:lnSpc>
                <a:spcPts val="3695"/>
              </a:lnSpc>
              <a:buFont typeface="Arial"/>
              <a:buChar char="•"/>
            </a:pPr>
            <a:r>
              <a:rPr lang="en-US" sz="2463">
                <a:solidFill>
                  <a:srgbClr val="3E67C8"/>
                </a:solidFill>
                <a:latin typeface="Arial"/>
                <a:ea typeface="Arial"/>
                <a:cs typeface="Arial"/>
                <a:sym typeface="Arial"/>
              </a:rPr>
              <a:t>Operation Aurora (2010): Tấn công nhắm vào Google và 30+ công ty Mỹ do Trung Quốc thực hiện, đánh cắp mã nguồn và tài liệu trí tuệ. Đây là ví dụ điển hình của cyber espionage, dẫn đến Google rút khỏi Trung Quốc.</a:t>
            </a:r>
          </a:p>
          <a:p>
            <a:pPr algn="l">
              <a:lnSpc>
                <a:spcPts val="3695"/>
              </a:lnSpc>
            </a:pPr>
            <a:endParaRPr lang="en-US" sz="2463">
              <a:solidFill>
                <a:srgbClr val="3E67C8"/>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459174" y="1924162"/>
            <a:ext cx="1308590" cy="130859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6" name="AutoShape 6"/>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sp>
      <p:grpSp>
        <p:nvGrpSpPr>
          <p:cNvPr id="7" name="Group 7"/>
          <p:cNvGrpSpPr/>
          <p:nvPr/>
        </p:nvGrpSpPr>
        <p:grpSpPr>
          <a:xfrm>
            <a:off x="459174" y="5800966"/>
            <a:ext cx="1308590" cy="130859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0" name="Freeform 10"/>
          <p:cNvSpPr/>
          <p:nvPr/>
        </p:nvSpPr>
        <p:spPr>
          <a:xfrm>
            <a:off x="13863649" y="5800966"/>
            <a:ext cx="4424351" cy="4486034"/>
          </a:xfrm>
          <a:custGeom>
            <a:avLst/>
            <a:gdLst/>
            <a:ahLst/>
            <a:cxnLst/>
            <a:rect l="l" t="t" r="r" b="b"/>
            <a:pathLst>
              <a:path w="4424351" h="4486034">
                <a:moveTo>
                  <a:pt x="0" y="0"/>
                </a:moveTo>
                <a:lnTo>
                  <a:pt x="4424351" y="0"/>
                </a:lnTo>
                <a:lnTo>
                  <a:pt x="4424351" y="4486034"/>
                </a:lnTo>
                <a:lnTo>
                  <a:pt x="0" y="4486034"/>
                </a:lnTo>
                <a:lnTo>
                  <a:pt x="0" y="0"/>
                </a:lnTo>
                <a:close/>
              </a:path>
            </a:pathLst>
          </a:custGeom>
          <a:blipFill>
            <a:blip r:embed="rId3"/>
            <a:stretch>
              <a:fillRect/>
            </a:stretch>
          </a:blipFill>
        </p:spPr>
      </p:sp>
      <p:sp>
        <p:nvSpPr>
          <p:cNvPr id="11" name="TextBox 11"/>
          <p:cNvSpPr txBox="1"/>
          <p:nvPr/>
        </p:nvSpPr>
        <p:spPr>
          <a:xfrm>
            <a:off x="302919" y="9520068"/>
            <a:ext cx="1621100" cy="399648"/>
          </a:xfrm>
          <a:prstGeom prst="rect">
            <a:avLst/>
          </a:prstGeom>
        </p:spPr>
        <p:txBody>
          <a:bodyPr lIns="0" tIns="0" rIns="0" bIns="0" rtlCol="0" anchor="t">
            <a:spAutoFit/>
          </a:bodyPr>
          <a:lstStyle/>
          <a:p>
            <a:pPr algn="l">
              <a:lnSpc>
                <a:spcPts val="3172"/>
              </a:lnSpc>
            </a:pPr>
            <a:r>
              <a:rPr lang="en-US" sz="2265" b="1">
                <a:solidFill>
                  <a:srgbClr val="006CCD"/>
                </a:solidFill>
                <a:latin typeface="Arial Bold"/>
                <a:ea typeface="Arial Bold"/>
                <a:cs typeface="Arial Bold"/>
                <a:sym typeface="Arial Bold"/>
              </a:rPr>
              <a:t>Page 08</a:t>
            </a:r>
          </a:p>
        </p:txBody>
      </p:sp>
      <p:sp>
        <p:nvSpPr>
          <p:cNvPr id="12" name="TextBox 12"/>
          <p:cNvSpPr txBox="1"/>
          <p:nvPr/>
        </p:nvSpPr>
        <p:spPr>
          <a:xfrm>
            <a:off x="9991212" y="2998754"/>
            <a:ext cx="7744873" cy="591820"/>
          </a:xfrm>
          <a:prstGeom prst="rect">
            <a:avLst/>
          </a:prstGeom>
        </p:spPr>
        <p:txBody>
          <a:bodyPr lIns="0" tIns="0" rIns="0" bIns="0" rtlCol="0" anchor="t">
            <a:spAutoFit/>
          </a:bodyPr>
          <a:lstStyle/>
          <a:p>
            <a:pPr algn="ctr">
              <a:lnSpc>
                <a:spcPts val="4227"/>
              </a:lnSpc>
            </a:pPr>
            <a:r>
              <a:rPr lang="en-US" sz="4750" b="1">
                <a:solidFill>
                  <a:srgbClr val="3E67C8"/>
                </a:solidFill>
                <a:latin typeface="Arial Bold"/>
                <a:ea typeface="Arial Bold"/>
                <a:cs typeface="Arial Bold"/>
                <a:sym typeface="Arial Bold"/>
              </a:rPr>
              <a:t>“Kỷ nguyên Ransomware</a:t>
            </a:r>
          </a:p>
        </p:txBody>
      </p:sp>
      <p:sp>
        <p:nvSpPr>
          <p:cNvPr id="13" name="TextBox 13"/>
          <p:cNvSpPr txBox="1"/>
          <p:nvPr/>
        </p:nvSpPr>
        <p:spPr>
          <a:xfrm>
            <a:off x="10169708" y="2076562"/>
            <a:ext cx="8118292" cy="773987"/>
          </a:xfrm>
          <a:prstGeom prst="rect">
            <a:avLst/>
          </a:prstGeom>
        </p:spPr>
        <p:txBody>
          <a:bodyPr lIns="0" tIns="0" rIns="0" bIns="0" rtlCol="0" anchor="t">
            <a:spAutoFit/>
          </a:bodyPr>
          <a:lstStyle/>
          <a:p>
            <a:pPr algn="l">
              <a:lnSpc>
                <a:spcPts val="5438"/>
              </a:lnSpc>
            </a:pPr>
            <a:r>
              <a:rPr lang="en-US" sz="6110" b="1">
                <a:solidFill>
                  <a:srgbClr val="3E67C8"/>
                </a:solidFill>
                <a:latin typeface="Arial Bold"/>
                <a:ea typeface="Arial Bold"/>
                <a:cs typeface="Arial Bold"/>
                <a:sym typeface="Arial Bold"/>
              </a:rPr>
              <a:t>Giai đoạn 2016-2019</a:t>
            </a:r>
          </a:p>
        </p:txBody>
      </p:sp>
      <p:sp>
        <p:nvSpPr>
          <p:cNvPr id="14" name="TextBox 14"/>
          <p:cNvSpPr txBox="1"/>
          <p:nvPr/>
        </p:nvSpPr>
        <p:spPr>
          <a:xfrm>
            <a:off x="747211" y="2292105"/>
            <a:ext cx="9063501" cy="3131820"/>
          </a:xfrm>
          <a:prstGeom prst="rect">
            <a:avLst/>
          </a:prstGeom>
        </p:spPr>
        <p:txBody>
          <a:bodyPr lIns="0" tIns="0" rIns="0" bIns="0" rtlCol="0" anchor="t">
            <a:spAutoFit/>
          </a:bodyPr>
          <a:lstStyle/>
          <a:p>
            <a:pPr marL="604519" lvl="1" indent="-302260" algn="l">
              <a:lnSpc>
                <a:spcPts val="4199"/>
              </a:lnSpc>
              <a:buFont typeface="Arial"/>
              <a:buChar char="•"/>
            </a:pPr>
            <a:r>
              <a:rPr lang="en-US" sz="2799">
                <a:solidFill>
                  <a:srgbClr val="3E67C8"/>
                </a:solidFill>
                <a:latin typeface="Arial"/>
                <a:ea typeface="Arial"/>
                <a:cs typeface="Arial"/>
                <a:sym typeface="Arial"/>
              </a:rPr>
              <a:t>Đây là kỷ nguyên bùng nổ của ransomware như một mô hình kinh doanh tội phạm có tổ chức, với sự ra đời của Ransomware-as-a-Service (RaaS). Thay vì cá nhân phát triển mã độc, các nhóm tội phạm lớn cung cấp "dịch vụ" cho affiliate - (đối tác), chia lợi nhuận từ tiền chuộc (thường bằng Bitcoin). </a:t>
            </a:r>
          </a:p>
        </p:txBody>
      </p:sp>
      <p:sp>
        <p:nvSpPr>
          <p:cNvPr id="15" name="TextBox 15"/>
          <p:cNvSpPr txBox="1"/>
          <p:nvPr/>
        </p:nvSpPr>
        <p:spPr>
          <a:xfrm>
            <a:off x="747211" y="6126480"/>
            <a:ext cx="9063501" cy="2607945"/>
          </a:xfrm>
          <a:prstGeom prst="rect">
            <a:avLst/>
          </a:prstGeom>
        </p:spPr>
        <p:txBody>
          <a:bodyPr lIns="0" tIns="0" rIns="0" bIns="0" rtlCol="0" anchor="t">
            <a:spAutoFit/>
          </a:bodyPr>
          <a:lstStyle/>
          <a:p>
            <a:pPr marL="604519" lvl="1" indent="-302260" algn="l">
              <a:lnSpc>
                <a:spcPts val="4199"/>
              </a:lnSpc>
              <a:buFont typeface="Arial"/>
              <a:buChar char="•"/>
            </a:pPr>
            <a:r>
              <a:rPr lang="en-US" sz="2799" dirty="0" err="1">
                <a:solidFill>
                  <a:srgbClr val="3E67C8"/>
                </a:solidFill>
                <a:latin typeface="Arial"/>
                <a:ea typeface="Arial"/>
                <a:cs typeface="Arial"/>
                <a:sym typeface="Arial"/>
              </a:rPr>
              <a:t>Đặc</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trưng</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là</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sự</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chuyên</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nghiệp</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hóa</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tăng</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quy</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mô</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toàn</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cầu</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và</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tập</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trung</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vào</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doanh</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nghiệp</a:t>
            </a:r>
            <a:r>
              <a:rPr lang="en-US" sz="2799" dirty="0">
                <a:solidFill>
                  <a:srgbClr val="3E67C8"/>
                </a:solidFill>
                <a:latin typeface="Arial"/>
                <a:ea typeface="Arial"/>
                <a:cs typeface="Arial"/>
                <a:sym typeface="Arial"/>
              </a:rPr>
              <a:t>/</a:t>
            </a:r>
            <a:r>
              <a:rPr lang="en-US" sz="2799" dirty="0" err="1">
                <a:solidFill>
                  <a:srgbClr val="3E67C8"/>
                </a:solidFill>
                <a:latin typeface="Arial"/>
                <a:ea typeface="Arial"/>
                <a:cs typeface="Arial"/>
                <a:sym typeface="Arial"/>
              </a:rPr>
              <a:t>hạ</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tầng</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thay</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vì</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cá</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nhân</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dẫn</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đến</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thiệt</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hại</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kinh</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tế</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khổng</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lồ</a:t>
            </a:r>
            <a:r>
              <a:rPr lang="en-US" sz="2799" dirty="0">
                <a:solidFill>
                  <a:srgbClr val="3E67C8"/>
                </a:solidFill>
                <a:latin typeface="Arial"/>
                <a:ea typeface="Arial"/>
                <a:cs typeface="Arial"/>
                <a:sym typeface="Arial"/>
              </a:rPr>
              <a:t>.</a:t>
            </a:r>
          </a:p>
          <a:p>
            <a:pPr marL="604519" lvl="1" indent="-302260" algn="l">
              <a:lnSpc>
                <a:spcPts val="4199"/>
              </a:lnSpc>
              <a:buFont typeface="Arial"/>
              <a:buChar char="•"/>
            </a:pPr>
            <a:r>
              <a:rPr lang="en-US" sz="2799" dirty="0" err="1">
                <a:solidFill>
                  <a:srgbClr val="3E67C8"/>
                </a:solidFill>
                <a:latin typeface="Arial"/>
                <a:ea typeface="Arial"/>
                <a:cs typeface="Arial"/>
                <a:sym typeface="Arial"/>
              </a:rPr>
              <a:t>Đồng</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thời</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các</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cách</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thức</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tấn</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công</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chính</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là</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Mô</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hình</a:t>
            </a:r>
            <a:r>
              <a:rPr lang="en-US" sz="2799" dirty="0">
                <a:solidFill>
                  <a:srgbClr val="3E67C8"/>
                </a:solidFill>
                <a:latin typeface="Arial"/>
                <a:ea typeface="Arial"/>
                <a:cs typeface="Arial"/>
                <a:sym typeface="Arial"/>
              </a:rPr>
              <a:t> RaaS, </a:t>
            </a:r>
            <a:r>
              <a:rPr lang="en-US" sz="2799" dirty="0" err="1">
                <a:solidFill>
                  <a:srgbClr val="3E67C8"/>
                </a:solidFill>
                <a:latin typeface="Arial"/>
                <a:ea typeface="Arial"/>
                <a:cs typeface="Arial"/>
                <a:sym typeface="Arial"/>
              </a:rPr>
              <a:t>Tấn</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công</a:t>
            </a:r>
            <a:r>
              <a:rPr lang="en-US" sz="2799" dirty="0">
                <a:solidFill>
                  <a:srgbClr val="3E67C8"/>
                </a:solidFill>
                <a:latin typeface="Arial"/>
                <a:ea typeface="Arial"/>
                <a:cs typeface="Arial"/>
                <a:sym typeface="Arial"/>
              </a:rPr>
              <a:t> </a:t>
            </a:r>
            <a:r>
              <a:rPr lang="en-US" sz="2799" dirty="0" err="1">
                <a:solidFill>
                  <a:srgbClr val="3E67C8"/>
                </a:solidFill>
                <a:latin typeface="Arial"/>
                <a:ea typeface="Arial"/>
                <a:cs typeface="Arial"/>
                <a:sym typeface="Arial"/>
              </a:rPr>
              <a:t>đa</a:t>
            </a:r>
            <a:r>
              <a:rPr lang="en-US" sz="2799" dirty="0">
                <a:solidFill>
                  <a:srgbClr val="3E67C8"/>
                </a:solidFill>
                <a:latin typeface="Arial"/>
                <a:ea typeface="Arial"/>
                <a:cs typeface="Arial"/>
                <a:sym typeface="Arial"/>
              </a:rPr>
              <a:t> vector,...</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2581</Words>
  <Application>Microsoft Office PowerPoint</Application>
  <PresentationFormat>Custom</PresentationFormat>
  <Paragraphs>151</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Times New Roman</vt:lpstr>
      <vt:lpstr>Montserrat Ultra-Bold</vt:lpstr>
      <vt:lpstr>Arial Bold</vt:lpstr>
      <vt:lpstr>Montserrat Semi-Bold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ninh mạng</dc:title>
  <cp:lastModifiedBy>Đỗ Thắng</cp:lastModifiedBy>
  <cp:revision>3</cp:revision>
  <dcterms:created xsi:type="dcterms:W3CDTF">2006-08-16T00:00:00Z</dcterms:created>
  <dcterms:modified xsi:type="dcterms:W3CDTF">2025-11-18T17:28:07Z</dcterms:modified>
  <dc:identifier>DAG4Zaaz3i8</dc:identifier>
</cp:coreProperties>
</file>